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22"/>
  </p:notesMasterIdLst>
  <p:sldIdLst>
    <p:sldId id="256" r:id="rId2"/>
    <p:sldId id="377" r:id="rId3"/>
    <p:sldId id="368" r:id="rId4"/>
    <p:sldId id="367" r:id="rId5"/>
    <p:sldId id="378" r:id="rId6"/>
    <p:sldId id="384" r:id="rId7"/>
    <p:sldId id="379" r:id="rId8"/>
    <p:sldId id="380" r:id="rId9"/>
    <p:sldId id="381" r:id="rId10"/>
    <p:sldId id="382" r:id="rId11"/>
    <p:sldId id="383" r:id="rId12"/>
    <p:sldId id="386" r:id="rId13"/>
    <p:sldId id="388" r:id="rId14"/>
    <p:sldId id="389" r:id="rId15"/>
    <p:sldId id="390" r:id="rId16"/>
    <p:sldId id="387" r:id="rId17"/>
    <p:sldId id="391" r:id="rId18"/>
    <p:sldId id="392" r:id="rId19"/>
    <p:sldId id="393" r:id="rId20"/>
    <p:sldId id="395" r:id="rId21"/>
  </p:sldIdLst>
  <p:sldSz cx="9144000" cy="6858000" type="screen4x3"/>
  <p:notesSz cx="6858000" cy="9144000"/>
  <p:custShowLst>
    <p:custShow name="JSAC 20 mins" id="0">
      <p:sldLst>
        <p:sld r:id="rId2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9297E"/>
    <a:srgbClr val="970E10"/>
    <a:srgbClr val="0D1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16" y="-1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B9F1AE-EFA9-0742-A582-40EBD081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17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1F01A9-7224-F841-A28F-CBD1D7CDD774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07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D728-572F-9945-B268-74BDA7513E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7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BE53D-8A8E-7541-B04C-7A06D27E2D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5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2509C4-F241-064C-9E89-E2971E709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96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422498-D1C7-544C-BBA2-85DCE07888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09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20485-DC83-874A-975D-A81FCDA0B2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94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0BDC9-4E43-9F40-B617-BD10F81EA0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17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FD1D5B-A503-CC41-B9EB-42A67BFBE6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1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1EB38-0A5F-8C4E-8DDB-45C5160F61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4CB37B-9ECA-6B47-B700-EA7DC32964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9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19DC7-1C0B-5643-B372-728277CE2B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2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AC08E-E768-B440-845D-CE1ECE44CC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65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14263-7F24-354F-B38A-CB0BB72C6F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1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5608A4-322D-A945-9F58-A0D8D9D776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33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0609D-D08A-154A-B78D-87F61AAA32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BDE21E-CC4E-DC44-A242-09238EE62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9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DC86E0-6F54-AF4F-9785-2960EDF45B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9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fld id="{08728A24-DA19-3349-B5AA-61CF94EE71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43A1B"/>
        </a:buClr>
        <a:buSzPct val="90000"/>
        <a:buFont typeface="Wingdings" charset="0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43A1B"/>
        </a:buClr>
        <a:buFont typeface="Wingdings" charset="0"/>
        <a:buChar char="v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43A1B"/>
        </a:buClr>
        <a:buFont typeface="Wingdings" charset="0"/>
        <a:buChar char="w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43A1B"/>
        </a:buClr>
        <a:buFont typeface="Wingdings" charset="0"/>
        <a:buChar char="s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43A1B"/>
        </a:buClr>
        <a:buFont typeface="Wingdings" charset="0"/>
        <a:buChar char="s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43A1B"/>
        </a:buClr>
        <a:buFont typeface="Wingdings" pitchFamily="-107" charset="2"/>
        <a:buChar char="s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43A1B"/>
        </a:buClr>
        <a:buFont typeface="Wingdings" pitchFamily="-107" charset="2"/>
        <a:buChar char="s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43A1B"/>
        </a:buClr>
        <a:buFont typeface="Wingdings" pitchFamily="-107" charset="2"/>
        <a:buChar char="s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43A1B"/>
        </a:buClr>
        <a:buFont typeface="Wingdings" pitchFamily="-107" charset="2"/>
        <a:buChar char="s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6822C98-ED53-9944-A0BD-CF035342C73B}" type="slidenum">
              <a:rPr lang="en-US">
                <a:solidFill>
                  <a:srgbClr val="FFFFFF"/>
                </a:solidFill>
              </a:rPr>
              <a:pPr/>
              <a:t>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09600"/>
            <a:ext cx="9144000" cy="48006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Arial" charset="0"/>
                <a:ea typeface="ＭＳ Ｐゴシック" charset="0"/>
                <a:cs typeface="ＭＳ Ｐゴシック" charset="0"/>
              </a:rPr>
              <a:t>3/11 </a:t>
            </a:r>
            <a:br>
              <a:rPr lang="en-US" b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1" dirty="0" smtClean="0">
                <a:latin typeface="Arial" charset="0"/>
                <a:ea typeface="ＭＳ Ｐゴシック" charset="0"/>
                <a:cs typeface="ＭＳ Ｐゴシック" charset="0"/>
              </a:rPr>
              <a:t>and the “</a:t>
            </a:r>
            <a:r>
              <a:rPr lang="en-US" b="1" dirty="0" err="1" smtClean="0">
                <a:latin typeface="Arial" charset="0"/>
                <a:ea typeface="ＭＳ Ｐゴシック" charset="0"/>
                <a:cs typeface="ＭＳ Ｐゴシック" charset="0"/>
              </a:rPr>
              <a:t>Flyjin”phenomenon</a:t>
            </a:r>
            <a:r>
              <a:rPr lang="en-US" i="1" dirty="0">
                <a:solidFill>
                  <a:srgbClr val="19297E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i="1" dirty="0">
                <a:solidFill>
                  <a:srgbClr val="19297E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i="1" dirty="0">
                <a:solidFill>
                  <a:srgbClr val="19297E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i="1" dirty="0">
                <a:solidFill>
                  <a:srgbClr val="19297E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Arial" charset="0"/>
                <a:ea typeface="ＭＳ Ｐゴシック" charset="0"/>
                <a:cs typeface="ＭＳ Ｐゴシック" charset="0"/>
              </a:rPr>
              <a:t>ARUDOU </a:t>
            </a:r>
            <a: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  <a:t>Debito</a:t>
            </a:r>
            <a:br>
              <a:rPr lang="en-US" sz="2800" i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Affiliate Scholar, East-West Center, Honolulu, Hawaii</a:t>
            </a:r>
            <a:b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Download this presentation at </a:t>
            </a:r>
            <a:b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800" b="1" i="1" dirty="0" err="1" smtClean="0">
                <a:latin typeface="Arial" charset="0"/>
                <a:ea typeface="ＭＳ Ｐゴシック" charset="0"/>
                <a:cs typeface="ＭＳ Ｐゴシック" charset="0"/>
              </a:rPr>
              <a:t>www.debito.org</a:t>
            </a:r>
            <a:r>
              <a:rPr lang="en-US" sz="2800" b="1" i="1" smtClean="0">
                <a:latin typeface="Arial" charset="0"/>
                <a:ea typeface="ＭＳ Ｐゴシック" charset="0"/>
                <a:cs typeface="ＭＳ Ｐゴシック" charset="0"/>
              </a:rPr>
              <a:t>/</a:t>
            </a:r>
            <a:r>
              <a:rPr lang="en-US" sz="2800" b="1" i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f</a:t>
            </a:r>
            <a:r>
              <a:rPr lang="en-US" sz="2800" b="1" i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lyjin</a:t>
            </a:r>
            <a:r>
              <a:rPr lang="en-US" sz="2800" b="1" i="1" smtClean="0">
                <a:latin typeface="Arial" charset="0"/>
                <a:ea typeface="ＭＳ Ｐゴシック" charset="0"/>
                <a:cs typeface="ＭＳ Ｐゴシック" charset="0"/>
              </a:rPr>
              <a:t>032012</a:t>
            </a:r>
            <a:r>
              <a:rPr lang="en-US" sz="2800" b="1" i="1" dirty="0" smtClean="0">
                <a:latin typeface="Arial" charset="0"/>
                <a:ea typeface="ＭＳ Ｐゴシック" charset="0"/>
                <a:cs typeface="ＭＳ Ｐゴシック" charset="0"/>
              </a:rPr>
              <a:t>.pptx</a:t>
            </a: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876800"/>
          </a:xfrm>
        </p:spPr>
        <p:txBody>
          <a:bodyPr/>
          <a:lstStyle/>
          <a:p>
            <a:r>
              <a:rPr lang="en-US" dirty="0" smtClean="0"/>
              <a:t>3/14 Tokyo Gov. Ishihara calls tsunami “divine punishment” (</a:t>
            </a:r>
            <a:r>
              <a:rPr lang="en-US" i="1" dirty="0" err="1" smtClean="0"/>
              <a:t>tenbatsu</a:t>
            </a:r>
            <a:r>
              <a:rPr lang="en-US" dirty="0" smtClean="0"/>
              <a:t>) to wash away Japan’s identity as “greed”, then retracts; still gets reelected to 4</a:t>
            </a:r>
            <a:r>
              <a:rPr lang="en-US" baseline="30000" dirty="0" smtClean="0"/>
              <a:t>th</a:t>
            </a:r>
            <a:r>
              <a:rPr lang="en-US" dirty="0" smtClean="0"/>
              <a:t> term on 4/10.</a:t>
            </a:r>
          </a:p>
          <a:p>
            <a:r>
              <a:rPr lang="en-US" dirty="0" smtClean="0"/>
              <a:t>Unexamined was Ishihara’s claim on 4/9/00 (the “</a:t>
            </a:r>
            <a:r>
              <a:rPr lang="en-US" i="1" dirty="0" err="1" smtClean="0"/>
              <a:t>sangokujin</a:t>
            </a:r>
            <a:r>
              <a:rPr lang="en-US" dirty="0" smtClean="0"/>
              <a:t> speech”) that “bad NJ” committing “heinous crimes” would riot in the event of a natural disaster, proposes JSDF round them up.  Clearly didn’t happen.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3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4648200"/>
          </a:xfrm>
        </p:spPr>
        <p:txBody>
          <a:bodyPr/>
          <a:lstStyle/>
          <a:p>
            <a:r>
              <a:rPr lang="en-US" dirty="0" smtClean="0"/>
              <a:t>Also running in Ishihara’s 4/10/11 election was overt xenophobic candidate Furukawa </a:t>
            </a:r>
            <a:r>
              <a:rPr lang="en-US" dirty="0" err="1" smtClean="0"/>
              <a:t>Keigo</a:t>
            </a:r>
            <a:r>
              <a:rPr lang="en-US" dirty="0" smtClean="0"/>
              <a:t>, whose policy stump included:</a:t>
            </a:r>
          </a:p>
          <a:p>
            <a:r>
              <a:rPr lang="en-US" dirty="0" smtClean="0"/>
              <a:t>“Safeguard the capital, safeguard Japan. Japan belongs to the Japanese people.”</a:t>
            </a:r>
          </a:p>
          <a:p>
            <a:r>
              <a:rPr lang="en-US" dirty="0" smtClean="0"/>
              <a:t>“Expel the foreign barbarians” (i.e., Chinese and Koreans) from Tokyo, etc.</a:t>
            </a:r>
          </a:p>
          <a:p>
            <a:r>
              <a:rPr lang="en-US" dirty="0" smtClean="0"/>
              <a:t>Furukawa still garners 6000 votes.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9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839200" cy="1371600"/>
          </a:xfrm>
        </p:spPr>
        <p:txBody>
          <a:bodyPr/>
          <a:lstStyle/>
          <a:p>
            <a:r>
              <a:rPr lang="en-US" dirty="0" smtClean="0"/>
              <a:t>The unexamined life: </a:t>
            </a:r>
            <a:br>
              <a:rPr lang="en-US" dirty="0" smtClean="0"/>
            </a:br>
            <a:r>
              <a:rPr lang="en-US" dirty="0" smtClean="0"/>
              <a:t>NJ population drop in </a:t>
            </a:r>
            <a:r>
              <a:rPr lang="en-US" dirty="0" err="1" smtClean="0"/>
              <a:t>Flyjins</a:t>
            </a:r>
            <a:r>
              <a:rPr lang="en-US" dirty="0" smtClean="0"/>
              <a:t>’ wake</a:t>
            </a:r>
            <a:endParaRPr lang="en-US" dirty="0"/>
          </a:p>
        </p:txBody>
      </p:sp>
      <p:pic>
        <p:nvPicPr>
          <p:cNvPr id="5" name="Content Placeholder 4" descr="NJpopulationstats2011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" t="2423" r="-1" b="-303"/>
          <a:stretch/>
        </p:blipFill>
        <p:spPr>
          <a:xfrm>
            <a:off x="1155700" y="1981200"/>
            <a:ext cx="7023100" cy="41021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90800" y="6172200"/>
            <a:ext cx="6072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Source</a:t>
            </a:r>
            <a:r>
              <a:rPr lang="en-US" dirty="0" smtClean="0"/>
              <a:t>: Ministry </a:t>
            </a:r>
            <a:r>
              <a:rPr lang="en-US" dirty="0"/>
              <a:t>of Justice, at http://</a:t>
            </a:r>
            <a:r>
              <a:rPr lang="en-US" dirty="0" err="1"/>
              <a:t>www.moj.go.jp</a:t>
            </a:r>
            <a:r>
              <a:rPr lang="en-US" dirty="0"/>
              <a:t>/content/000094842.pdf</a:t>
            </a:r>
          </a:p>
        </p:txBody>
      </p:sp>
    </p:spTree>
    <p:extLst>
      <p:ext uri="{BB962C8B-B14F-4D97-AF65-F5344CB8AC3E}">
        <p14:creationId xmlns:p14="http://schemas.microsoft.com/office/powerpoint/2010/main" val="144006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unexamined life (2)</a:t>
            </a:r>
            <a:br>
              <a:rPr lang="en-US" dirty="0" smtClean="0"/>
            </a:br>
            <a:r>
              <a:rPr lang="en-US" dirty="0" smtClean="0"/>
              <a:t>Raw stats for NJ population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90800" y="6172200"/>
            <a:ext cx="6072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Source</a:t>
            </a:r>
            <a:r>
              <a:rPr lang="en-US" dirty="0" smtClean="0"/>
              <a:t>: Ministry </a:t>
            </a:r>
            <a:r>
              <a:rPr lang="en-US" dirty="0"/>
              <a:t>of Justice, at http://</a:t>
            </a:r>
            <a:r>
              <a:rPr lang="en-US" dirty="0" err="1"/>
              <a:t>www.moj.go.jp</a:t>
            </a:r>
            <a:r>
              <a:rPr lang="en-US" dirty="0"/>
              <a:t>/content/000094842.pdf</a:t>
            </a:r>
          </a:p>
        </p:txBody>
      </p:sp>
      <p:pic>
        <p:nvPicPr>
          <p:cNvPr id="7" name="Content Placeholder 6" descr="NJpopulationrawstats2011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" r="-158" b="309"/>
          <a:stretch/>
        </p:blipFill>
        <p:spPr>
          <a:xfrm>
            <a:off x="355600" y="1981200"/>
            <a:ext cx="8534400" cy="4102100"/>
          </a:xfrm>
        </p:spPr>
      </p:pic>
    </p:spTree>
    <p:extLst>
      <p:ext uri="{BB962C8B-B14F-4D97-AF65-F5344CB8AC3E}">
        <p14:creationId xmlns:p14="http://schemas.microsoft.com/office/powerpoint/2010/main" val="152302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371600"/>
          </a:xfrm>
        </p:spPr>
        <p:txBody>
          <a:bodyPr/>
          <a:lstStyle/>
          <a:p>
            <a:r>
              <a:rPr lang="en-US" dirty="0" smtClean="0"/>
              <a:t>The unexamined life (3):</a:t>
            </a:r>
            <a:br>
              <a:rPr lang="en-US" dirty="0" smtClean="0"/>
            </a:br>
            <a:r>
              <a:rPr lang="en-US" dirty="0" smtClean="0"/>
              <a:t>NJ crime keeps falling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830" y="6172200"/>
            <a:ext cx="899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Source</a:t>
            </a:r>
            <a:r>
              <a:rPr lang="en-US" dirty="0" smtClean="0"/>
              <a:t>: National Police Agency</a:t>
            </a:r>
            <a:r>
              <a:rPr lang="en-US" dirty="0"/>
              <a:t>, </a:t>
            </a:r>
            <a:r>
              <a:rPr lang="en-US" dirty="0" err="1" smtClean="0"/>
              <a:t>npa.go.jp</a:t>
            </a:r>
            <a:r>
              <a:rPr lang="en-US" dirty="0"/>
              <a:t>/</a:t>
            </a:r>
            <a:r>
              <a:rPr lang="en-US" dirty="0" err="1"/>
              <a:t>sosikihanzai</a:t>
            </a:r>
            <a:r>
              <a:rPr lang="en-US" dirty="0"/>
              <a:t>/</a:t>
            </a:r>
            <a:r>
              <a:rPr lang="en-US" dirty="0" err="1"/>
              <a:t>kokusaisousa</a:t>
            </a:r>
            <a:r>
              <a:rPr lang="en-US" dirty="0"/>
              <a:t>/</a:t>
            </a:r>
            <a:r>
              <a:rPr lang="en-US" dirty="0" err="1"/>
              <a:t>kokusai</a:t>
            </a:r>
            <a:r>
              <a:rPr lang="en-US" dirty="0"/>
              <a:t>/H23_Z_RAINICHI_ZANTEI.pdf</a:t>
            </a:r>
          </a:p>
        </p:txBody>
      </p:sp>
      <p:pic>
        <p:nvPicPr>
          <p:cNvPr id="5" name="Content Placeholder 4" descr="NPAprelimcrimestats2011barchart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1"/>
          <a:stretch/>
        </p:blipFill>
        <p:spPr>
          <a:xfrm>
            <a:off x="0" y="1562100"/>
            <a:ext cx="9144000" cy="4533900"/>
          </a:xfrm>
        </p:spPr>
      </p:pic>
    </p:spTree>
    <p:extLst>
      <p:ext uri="{BB962C8B-B14F-4D97-AF65-F5344CB8AC3E}">
        <p14:creationId xmlns:p14="http://schemas.microsoft.com/office/powerpoint/2010/main" val="389306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447800"/>
          </a:xfrm>
        </p:spPr>
        <p:txBody>
          <a:bodyPr/>
          <a:lstStyle/>
          <a:p>
            <a:r>
              <a:rPr lang="en-US" dirty="0" smtClean="0"/>
              <a:t>The unexamined life (4):</a:t>
            </a:r>
            <a:br>
              <a:rPr lang="en-US" dirty="0" smtClean="0"/>
            </a:br>
            <a:r>
              <a:rPr lang="en-US" dirty="0" smtClean="0"/>
              <a:t>Every NJ crime significantly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830" y="6172200"/>
            <a:ext cx="899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Source</a:t>
            </a:r>
            <a:r>
              <a:rPr lang="en-US" dirty="0" smtClean="0"/>
              <a:t>: National Police Agency</a:t>
            </a:r>
            <a:r>
              <a:rPr lang="en-US" dirty="0"/>
              <a:t>, </a:t>
            </a:r>
            <a:r>
              <a:rPr lang="en-US" dirty="0" err="1" smtClean="0"/>
              <a:t>npa.go.jp</a:t>
            </a:r>
            <a:r>
              <a:rPr lang="en-US" dirty="0"/>
              <a:t>/</a:t>
            </a:r>
            <a:r>
              <a:rPr lang="en-US" dirty="0" err="1"/>
              <a:t>sosikihanzai</a:t>
            </a:r>
            <a:r>
              <a:rPr lang="en-US" dirty="0"/>
              <a:t>/</a:t>
            </a:r>
            <a:r>
              <a:rPr lang="en-US" dirty="0" err="1"/>
              <a:t>kokusaisousa</a:t>
            </a:r>
            <a:r>
              <a:rPr lang="en-US" dirty="0"/>
              <a:t>/</a:t>
            </a:r>
            <a:r>
              <a:rPr lang="en-US" dirty="0" err="1"/>
              <a:t>kokusai</a:t>
            </a:r>
            <a:r>
              <a:rPr lang="en-US" dirty="0"/>
              <a:t>/H23_Z_RAINICHI_ZANTEI.pdf</a:t>
            </a:r>
          </a:p>
        </p:txBody>
      </p:sp>
      <p:pic>
        <p:nvPicPr>
          <p:cNvPr id="7" name="Content Placeholder 6" descr="NPANJprelimcrimerawstats2011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" t="1852" r="1" b="-1852"/>
          <a:stretch/>
        </p:blipFill>
        <p:spPr>
          <a:xfrm>
            <a:off x="0" y="1981200"/>
            <a:ext cx="9144000" cy="4114800"/>
          </a:xfrm>
        </p:spPr>
      </p:pic>
    </p:spTree>
    <p:extLst>
      <p:ext uri="{BB962C8B-B14F-4D97-AF65-F5344CB8AC3E}">
        <p14:creationId xmlns:p14="http://schemas.microsoft.com/office/powerpoint/2010/main" val="360081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/>
              <a:t>The unexamined life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915400" cy="5029200"/>
          </a:xfrm>
        </p:spPr>
        <p:txBody>
          <a:bodyPr/>
          <a:lstStyle/>
          <a:p>
            <a:r>
              <a:rPr lang="en-US" dirty="0" smtClean="0"/>
              <a:t>Irony: J workers, companies fleeing during Bangkok’s October </a:t>
            </a:r>
            <a:r>
              <a:rPr lang="en-US" dirty="0" smtClean="0"/>
              <a:t>2011 </a:t>
            </a:r>
            <a:r>
              <a:rPr lang="en-US" dirty="0" smtClean="0"/>
              <a:t>floods, even bringing 6-month Thai workers to Japan.</a:t>
            </a:r>
          </a:p>
          <a:p>
            <a:r>
              <a:rPr lang="en-US" dirty="0" smtClean="0"/>
              <a:t>Why blame NJ for a crisis created by domestic negligence? Because disenfranchised NJ are easy distraction, or as “</a:t>
            </a:r>
            <a:r>
              <a:rPr lang="en-US" dirty="0" err="1" smtClean="0"/>
              <a:t>Flyjin</a:t>
            </a:r>
            <a:r>
              <a:rPr lang="en-US" dirty="0" smtClean="0"/>
              <a:t>”, a scapegoat.</a:t>
            </a:r>
          </a:p>
          <a:p>
            <a:r>
              <a:rPr lang="en-US" dirty="0" smtClean="0"/>
              <a:t>Still little to no J media or official </a:t>
            </a:r>
            <a:r>
              <a:rPr lang="en-US" dirty="0" err="1" smtClean="0"/>
              <a:t>acknow-ledgement</a:t>
            </a:r>
            <a:r>
              <a:rPr lang="en-US" dirty="0" smtClean="0"/>
              <a:t> of the good things that NJ do and have done for Japan’s economy and society.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1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600200"/>
          </a:xfrm>
        </p:spPr>
        <p:txBody>
          <a:bodyPr/>
          <a:lstStyle/>
          <a:p>
            <a:r>
              <a:rPr lang="en-US" dirty="0" smtClean="0"/>
              <a:t>Conclusion:  Beware dodgy journalism misleading 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r>
              <a:rPr lang="en-US" dirty="0" smtClean="0"/>
              <a:t>Cherry-picking data (e.g., Small-size or narrow-sample </a:t>
            </a:r>
            <a:r>
              <a:rPr lang="en-US" dirty="0" smtClean="0"/>
              <a:t>sources).</a:t>
            </a:r>
            <a:endParaRPr lang="en-US" dirty="0" smtClean="0"/>
          </a:p>
          <a:p>
            <a:r>
              <a:rPr lang="en-US" dirty="0" smtClean="0"/>
              <a:t>Using aggregate numbers that are inapplicable to regional/local numbers.</a:t>
            </a:r>
          </a:p>
          <a:p>
            <a:r>
              <a:rPr lang="en-US" dirty="0" smtClean="0"/>
              <a:t>Not comparing with J in same position.</a:t>
            </a:r>
          </a:p>
          <a:p>
            <a:r>
              <a:rPr lang="en-US" dirty="0" smtClean="0"/>
              <a:t>Using linguistic hedgers like “…</a:t>
            </a:r>
            <a:r>
              <a:rPr lang="en-US" i="1" dirty="0" smtClean="0"/>
              <a:t>to </a:t>
            </a:r>
            <a:r>
              <a:rPr lang="en-US" i="1" dirty="0" err="1" smtClean="0"/>
              <a:t>mirareru</a:t>
            </a:r>
            <a:r>
              <a:rPr lang="en-US" dirty="0" smtClean="0"/>
              <a:t>”, “…</a:t>
            </a:r>
            <a:r>
              <a:rPr lang="en-US" i="1" dirty="0" err="1" smtClean="0"/>
              <a:t>sō</a:t>
            </a:r>
            <a:r>
              <a:rPr lang="en-US" i="1" dirty="0" smtClean="0"/>
              <a:t> da</a:t>
            </a:r>
            <a:r>
              <a:rPr lang="en-US" dirty="0" smtClean="0"/>
              <a:t>”, “there are cases of…” etc.</a:t>
            </a:r>
          </a:p>
          <a:p>
            <a:r>
              <a:rPr lang="en-US" dirty="0" smtClean="0"/>
              <a:t>Falling for hegemonic discourse of J as victims and NJ as </a:t>
            </a:r>
            <a:r>
              <a:rPr lang="en-US" dirty="0" smtClean="0"/>
              <a:t>disloyal, </a:t>
            </a:r>
            <a:r>
              <a:rPr lang="en-US" dirty="0" smtClean="0"/>
              <a:t>criminals, unreliable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9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5373-D12D-4A4C-AD78-230BE4581D7D}" type="slidenum">
              <a:rPr lang="en-US"/>
              <a:pPr/>
              <a:t>18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 w="635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/>
              <a:t>More on this and other issues:</a:t>
            </a:r>
            <a:br>
              <a:rPr lang="en-US" sz="3600"/>
            </a:br>
            <a:r>
              <a:rPr lang="en-US" sz="3600" b="1">
                <a:solidFill>
                  <a:srgbClr val="970E10"/>
                </a:solidFill>
              </a:rPr>
              <a:t>www.debito.org</a:t>
            </a: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153400" cy="228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1600" b="1" i="1"/>
              <a:t>ISBN  4  7503  9018  6  English version, Japanese version  ISBN  4  7503  9001  9</a:t>
            </a:r>
            <a:endParaRPr lang="en-US" sz="1600"/>
          </a:p>
        </p:txBody>
      </p:sp>
      <p:pic>
        <p:nvPicPr>
          <p:cNvPr id="77828" name="Picture 4" descr="JObookcover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r="11172"/>
          <a:stretch>
            <a:fillRect/>
          </a:stretch>
        </p:blipFill>
        <p:spPr bwMode="auto">
          <a:xfrm>
            <a:off x="1143000" y="1905000"/>
            <a:ext cx="286861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5" descr="japaneseonlye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290036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3600" y="6324600"/>
            <a:ext cx="4981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 smtClean="0"/>
              <a:t>www.debito.org</a:t>
            </a:r>
            <a:r>
              <a:rPr lang="en-US" sz="2000" b="1" i="1" dirty="0" smtClean="0"/>
              <a:t>/</a:t>
            </a:r>
            <a:r>
              <a:rPr lang="en-US" sz="2000" b="1" i="1" dirty="0" err="1" smtClean="0"/>
              <a:t>japaneseonly.html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13447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8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BDCE5-29B6-A541-B78B-22DF38C655A5}" type="slidenum">
              <a:rPr lang="en-US"/>
              <a:pPr/>
              <a:t>19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 w="635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/>
              <a:t>More on this and other issues:</a:t>
            </a:r>
            <a:br>
              <a:rPr lang="en-US" sz="3600"/>
            </a:br>
            <a:r>
              <a:rPr lang="en-US" sz="3600" b="1">
                <a:solidFill>
                  <a:srgbClr val="970E10"/>
                </a:solidFill>
              </a:rPr>
              <a:t>www.debito.org</a:t>
            </a: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4038600" cy="304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1000" b="1" i="1" dirty="0"/>
              <a:t>English and Japanese  ISBN  4  7503  2741  9</a:t>
            </a:r>
            <a:endParaRPr lang="en-US" sz="1000" dirty="0"/>
          </a:p>
        </p:txBody>
      </p:sp>
      <p:pic>
        <p:nvPicPr>
          <p:cNvPr id="102404" name="Picture 4" descr="HANDBOOKsemifinal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33401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inappropriatecoverwe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52600"/>
            <a:ext cx="3179641" cy="48006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419600" y="1447800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SzPct val="90000"/>
              <a:buFont typeface="Wingdings" charset="0"/>
              <a:buChar char="u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charset="0"/>
              <a:buChar char="v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charset="0"/>
              <a:buChar char="w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charset="0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charset="0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pitchFamily="-107" charset="2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pitchFamily="-107" charset="2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pitchFamily="-107" charset="2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43A1B"/>
              </a:buClr>
              <a:buFont typeface="Wingdings" pitchFamily="-107" charset="2"/>
              <a:buChar char="s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lnSpc>
                <a:spcPct val="90000"/>
              </a:lnSpc>
              <a:buFont typeface="Wingdings" charset="0"/>
              <a:buNone/>
            </a:pPr>
            <a:r>
              <a:rPr lang="en-US" sz="1000" b="1" i="1" dirty="0" smtClean="0"/>
              <a:t>ISBN  978 1 257 02640 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118060" y="6596390"/>
            <a:ext cx="2904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err="1"/>
              <a:t>www.debito.org</a:t>
            </a:r>
            <a:r>
              <a:rPr lang="en-US" b="1" i="1" dirty="0" smtClean="0"/>
              <a:t>/</a:t>
            </a:r>
            <a:r>
              <a:rPr lang="en-US" b="1" i="1" dirty="0" err="1" smtClean="0"/>
              <a:t>handbook.html</a:t>
            </a:r>
            <a:endParaRPr lang="en-US" b="1" i="1" dirty="0"/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6596390"/>
            <a:ext cx="3193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/>
              <a:t>www.debito.org</a:t>
            </a:r>
            <a:r>
              <a:rPr lang="en-US" b="1" i="1" dirty="0" smtClean="0"/>
              <a:t>/</a:t>
            </a:r>
            <a:r>
              <a:rPr lang="en-US" b="1" i="1" dirty="0" err="1" smtClean="0"/>
              <a:t>inappropriate.html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87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nimBg="1"/>
      <p:bldP spid="102403" grpId="0" build="p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3/11/12</a:t>
            </a:r>
            <a:r>
              <a:rPr lang="en-US" dirty="0"/>
              <a:t> </a:t>
            </a:r>
            <a:r>
              <a:rPr lang="en-US" dirty="0" smtClean="0"/>
              <a:t>Great East Japan EQ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Ca.16K dead, 27K injured, 3K missing from tsunami</a:t>
            </a:r>
            <a:endParaRPr lang="en-US" dirty="0"/>
          </a:p>
        </p:txBody>
      </p:sp>
      <p:pic>
        <p:nvPicPr>
          <p:cNvPr id="8" name="Content Placeholder 7" descr="tsunamiphoto.tif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5" t="1" r="-38" b="200"/>
          <a:stretch/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Fukushima nuclear power plant disasters</a:t>
            </a:r>
            <a:endParaRPr lang="en-US" dirty="0"/>
          </a:p>
        </p:txBody>
      </p:sp>
      <p:pic>
        <p:nvPicPr>
          <p:cNvPr id="9" name="Content Placeholder 8" descr="fukushimaphoto.tiff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" t="1" r="-1" b="201"/>
          <a:stretch/>
        </p:blipFill>
        <p:spPr/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14263-7F24-354F-B38A-CB0BB72C6F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2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0609D-D08A-154A-B78D-87F61AAA32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46200" y="1371600"/>
            <a:ext cx="6502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i="1" dirty="0" smtClean="0">
                <a:solidFill>
                  <a:srgbClr val="0000FF"/>
                </a:solidFill>
              </a:rPr>
              <a:t>ご清聴ありがとうございました！</a:t>
            </a:r>
            <a:endParaRPr lang="en-US" sz="3200" b="1" i="1" dirty="0" smtClean="0">
              <a:solidFill>
                <a:srgbClr val="0000FF"/>
              </a:solidFill>
            </a:endParaRPr>
          </a:p>
          <a:p>
            <a:pPr algn="ctr"/>
            <a:r>
              <a:rPr lang="en-US" sz="3200" b="1" i="1" dirty="0" smtClean="0">
                <a:solidFill>
                  <a:srgbClr val="0000FF"/>
                </a:solidFill>
              </a:rPr>
              <a:t>THANK YOU FOR LISTENING!</a:t>
            </a:r>
          </a:p>
          <a:p>
            <a:pPr algn="ctr"/>
            <a:endParaRPr lang="en-US" sz="3200" b="1" i="1" dirty="0">
              <a:solidFill>
                <a:srgbClr val="0000FF"/>
              </a:solidFill>
            </a:endParaRPr>
          </a:p>
          <a:p>
            <a:pPr algn="ctr"/>
            <a:r>
              <a:rPr lang="en-US" sz="2400" i="1" dirty="0"/>
              <a:t>Download this presentation at </a:t>
            </a:r>
            <a:br>
              <a:rPr lang="en-US" sz="2400" i="1" dirty="0"/>
            </a:br>
            <a:r>
              <a:rPr lang="en-US" sz="3200" b="1" i="1" dirty="0" err="1"/>
              <a:t>www.debito.org</a:t>
            </a:r>
            <a:r>
              <a:rPr lang="en-US" sz="3200" b="1" i="1" dirty="0" smtClean="0"/>
              <a:t>/</a:t>
            </a:r>
            <a:r>
              <a:rPr lang="en-US" sz="3200" b="1" i="1" dirty="0">
                <a:solidFill>
                  <a:srgbClr val="FF0000"/>
                </a:solidFill>
              </a:rPr>
              <a:t>f</a:t>
            </a:r>
            <a:r>
              <a:rPr lang="en-US" sz="3200" b="1" i="1" dirty="0" smtClean="0">
                <a:solidFill>
                  <a:srgbClr val="FF0000"/>
                </a:solidFill>
              </a:rPr>
              <a:t>lyjin</a:t>
            </a:r>
            <a:r>
              <a:rPr lang="en-US" sz="3200" b="1" i="1" dirty="0" smtClean="0"/>
              <a:t>032012</a:t>
            </a:r>
            <a:r>
              <a:rPr lang="en-US" sz="3200" b="1" i="1" dirty="0"/>
              <a:t>.pptx</a:t>
            </a:r>
            <a:endParaRPr lang="en-US" sz="3200" b="1" i="1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en-US" dirty="0" smtClean="0"/>
              <a:t>NJ wags coin “</a:t>
            </a:r>
            <a:r>
              <a:rPr lang="en-US" dirty="0" err="1" smtClean="0"/>
              <a:t>Flyjin</a:t>
            </a:r>
            <a:r>
              <a:rPr lang="en-US" dirty="0" smtClean="0"/>
              <a:t>” on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4114800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Also“</a:t>
            </a:r>
            <a:r>
              <a:rPr lang="en-US" dirty="0" err="1"/>
              <a:t>Bye-jin</a:t>
            </a:r>
            <a:r>
              <a:rPr lang="en-US" dirty="0"/>
              <a:t>”</a:t>
            </a:r>
            <a:r>
              <a:rPr lang="en-US" dirty="0" smtClean="0"/>
              <a:t>) </a:t>
            </a:r>
            <a:r>
              <a:rPr lang="en-US" dirty="0"/>
              <a:t>a corruption of </a:t>
            </a:r>
            <a:r>
              <a:rPr lang="en-US" i="1" dirty="0"/>
              <a:t>gaijin</a:t>
            </a:r>
            <a:r>
              <a:rPr lang="en-US" dirty="0"/>
              <a:t> (the more racist epithet for “foreigner”</a:t>
            </a:r>
            <a:r>
              <a:rPr lang="en-US" dirty="0" smtClean="0"/>
              <a:t>) (</a:t>
            </a:r>
            <a:r>
              <a:rPr lang="en-US" dirty="0" err="1" smtClean="0"/>
              <a:t>Hoofin</a:t>
            </a:r>
            <a:r>
              <a:rPr lang="en-US" dirty="0" smtClean="0"/>
              <a:t> blog 4/2).  </a:t>
            </a:r>
          </a:p>
          <a:p>
            <a:r>
              <a:rPr lang="en-US" dirty="0" err="1" smtClean="0"/>
              <a:t>Flyjin.com</a:t>
            </a:r>
            <a:r>
              <a:rPr lang="en-US" dirty="0" smtClean="0"/>
              <a:t> also set up to depict NJ as panicky, overreacting to flawed overseas media depictions of disaster.</a:t>
            </a:r>
          </a:p>
          <a:p>
            <a:r>
              <a:rPr lang="en-US" dirty="0" smtClean="0"/>
              <a:t>Self-deprecating humor soon escalates beyond sarcasm and irony into media epithet.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2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en-US" dirty="0" err="1" smtClean="0"/>
              <a:t>Flyjin</a:t>
            </a:r>
            <a:r>
              <a:rPr lang="en-US" dirty="0" smtClean="0"/>
              <a:t> Fallout hits J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 dirty="0"/>
              <a:t>Wall Street Journal </a:t>
            </a:r>
            <a:r>
              <a:rPr lang="en-US" dirty="0" smtClean="0"/>
              <a:t>3</a:t>
            </a:r>
            <a:r>
              <a:rPr lang="en-US" dirty="0"/>
              <a:t>/</a:t>
            </a:r>
            <a:r>
              <a:rPr lang="en-US" dirty="0" smtClean="0"/>
              <a:t>23 </a:t>
            </a:r>
            <a:r>
              <a:rPr lang="en-US" dirty="0"/>
              <a:t>reports in E and J of “fly-</a:t>
            </a:r>
            <a:r>
              <a:rPr lang="en-US" dirty="0" err="1"/>
              <a:t>jin</a:t>
            </a:r>
            <a:r>
              <a:rPr lang="en-US" dirty="0"/>
              <a:t> exodus”, blames NJ culture of “allegiance” of NJ to family </a:t>
            </a:r>
            <a:r>
              <a:rPr lang="en-US" dirty="0" smtClean="0"/>
              <a:t>1st, </a:t>
            </a:r>
            <a:r>
              <a:rPr lang="en-US" dirty="0"/>
              <a:t>company </a:t>
            </a:r>
            <a:r>
              <a:rPr lang="en-US" dirty="0" smtClean="0"/>
              <a:t>2nd. </a:t>
            </a:r>
          </a:p>
          <a:p>
            <a:r>
              <a:rPr lang="en-US" dirty="0" smtClean="0"/>
              <a:t>Although not called “</a:t>
            </a:r>
            <a:r>
              <a:rPr lang="en-US" dirty="0" err="1" smtClean="0"/>
              <a:t>Flyjin</a:t>
            </a:r>
            <a:r>
              <a:rPr lang="en-US" dirty="0" smtClean="0"/>
              <a:t>” in vernacular (e.g., Nikkei 4/9: </a:t>
            </a:r>
            <a:r>
              <a:rPr lang="en-US" i="1" dirty="0" err="1" smtClean="0"/>
              <a:t>nihon</a:t>
            </a:r>
            <a:r>
              <a:rPr lang="en-US" i="1" dirty="0" smtClean="0"/>
              <a:t> o </a:t>
            </a:r>
            <a:r>
              <a:rPr lang="en-US" i="1" dirty="0" err="1" smtClean="0"/>
              <a:t>saru</a:t>
            </a:r>
            <a:r>
              <a:rPr lang="en-US" i="1" dirty="0" smtClean="0"/>
              <a:t> </a:t>
            </a:r>
            <a:r>
              <a:rPr lang="en-US" i="1" dirty="0" err="1" smtClean="0"/>
              <a:t>gaikoku</a:t>
            </a:r>
            <a:r>
              <a:rPr lang="en-US" i="1" dirty="0" smtClean="0"/>
              <a:t> </a:t>
            </a:r>
            <a:r>
              <a:rPr lang="en-US" i="1" dirty="0" err="1" smtClean="0"/>
              <a:t>rōdōsha</a:t>
            </a:r>
            <a:r>
              <a:rPr lang="en-US" dirty="0" smtClean="0"/>
              <a:t>)</a:t>
            </a:r>
            <a:r>
              <a:rPr lang="en-US" dirty="0"/>
              <a:t>, NJ reported as fleeing </a:t>
            </a:r>
            <a:r>
              <a:rPr lang="en-US" dirty="0" smtClean="0"/>
              <a:t>Japan.</a:t>
            </a:r>
          </a:p>
          <a:p>
            <a:r>
              <a:rPr lang="en-US" dirty="0" smtClean="0"/>
              <a:t>NJ portrayed as deserting their work stations (</a:t>
            </a:r>
            <a:r>
              <a:rPr lang="en-US" dirty="0" err="1" smtClean="0"/>
              <a:t>Zakzak</a:t>
            </a:r>
            <a:r>
              <a:rPr lang="en-US" dirty="0" smtClean="0"/>
              <a:t> 4/15: affecting fast-food restaurant chain </a:t>
            </a:r>
            <a:r>
              <a:rPr lang="en-US" dirty="0" err="1" smtClean="0"/>
              <a:t>Yoshinoya’s</a:t>
            </a:r>
            <a:r>
              <a:rPr lang="en-US" dirty="0" smtClean="0"/>
              <a:t> profitability?, conjectured)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6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frenzy builds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/>
          <a:lstStyle/>
          <a:p>
            <a:r>
              <a:rPr lang="en-US" dirty="0" smtClean="0"/>
              <a:t>Asahi’s influential </a:t>
            </a:r>
            <a:r>
              <a:rPr lang="en-US" i="1" dirty="0" err="1" smtClean="0"/>
              <a:t>Tensei</a:t>
            </a:r>
            <a:r>
              <a:rPr lang="en-US" i="1" dirty="0" smtClean="0"/>
              <a:t> Jingo </a:t>
            </a:r>
            <a:r>
              <a:rPr lang="en-US" dirty="0" smtClean="0"/>
              <a:t>column 3/20 has tone of betrayal: NJ (tourists, business travelers, students, diplomats) “scrambled” abroad, concludes “rebuilding our country is ultimately the task of none but Japanese”.</a:t>
            </a:r>
          </a:p>
          <a:p>
            <a:r>
              <a:rPr lang="en-US" dirty="0" err="1" smtClean="0"/>
              <a:t>Nikkan</a:t>
            </a:r>
            <a:r>
              <a:rPr lang="en-US" dirty="0" smtClean="0"/>
              <a:t> </a:t>
            </a:r>
            <a:r>
              <a:rPr lang="en-US" dirty="0" err="1" smtClean="0"/>
              <a:t>Gendai</a:t>
            </a:r>
            <a:r>
              <a:rPr lang="en-US" dirty="0" smtClean="0"/>
              <a:t> headline 4/11:  “All NJ have fled Japan”. SPA! 4/12: “Bad NJ” (Asians, Arabs, Africans) massing in Ueno where NPA, Yakuza “order-keeping ability” is weak.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season on NJ begins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53000"/>
          </a:xfrm>
        </p:spPr>
        <p:txBody>
          <a:bodyPr/>
          <a:lstStyle/>
          <a:p>
            <a:r>
              <a:rPr lang="en-US" dirty="0"/>
              <a:t>Mainichi </a:t>
            </a:r>
            <a:r>
              <a:rPr lang="en-US" dirty="0" err="1"/>
              <a:t>Shimbun</a:t>
            </a:r>
            <a:r>
              <a:rPr lang="en-US" dirty="0"/>
              <a:t> 4/25:  </a:t>
            </a:r>
            <a:r>
              <a:rPr lang="en-US" dirty="0" smtClean="0"/>
              <a:t>Factories </a:t>
            </a:r>
            <a:r>
              <a:rPr lang="en-US" dirty="0"/>
              <a:t>crippled by shortage of NJ workers, conjectures that Yokohama Chinatown and </a:t>
            </a:r>
            <a:r>
              <a:rPr lang="en-US" dirty="0" smtClean="0"/>
              <a:t>entire J </a:t>
            </a:r>
            <a:r>
              <a:rPr lang="en-US" dirty="0"/>
              <a:t>textile industry could suffer “serious damage</a:t>
            </a:r>
            <a:r>
              <a:rPr lang="en-US" dirty="0" smtClean="0"/>
              <a:t>”, if not “fall apart”.</a:t>
            </a:r>
          </a:p>
          <a:p>
            <a:r>
              <a:rPr lang="en-US" dirty="0" smtClean="0"/>
              <a:t>Tokyo Sports </a:t>
            </a:r>
            <a:r>
              <a:rPr lang="en-US" dirty="0" err="1" smtClean="0"/>
              <a:t>Shimbun</a:t>
            </a:r>
            <a:r>
              <a:rPr lang="en-US" dirty="0" smtClean="0"/>
              <a:t> 4/14 blames closure of Tokyo Disneyland not on power outages, but on NJ; says can’t run the facility without NJ dancers in parades (TDL reopens 4/15).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62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media wave crests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267200"/>
          </a:xfrm>
        </p:spPr>
        <p:txBody>
          <a:bodyPr/>
          <a:lstStyle/>
          <a:p>
            <a:r>
              <a:rPr lang="en-US" dirty="0" smtClean="0"/>
              <a:t>Asahi 3/26: Rumors swirl about “NJ criminal gangs” carrying out muggings, lootings, rapes.  Yet Sankei 4/1 reports no cases.</a:t>
            </a:r>
          </a:p>
          <a:p>
            <a:r>
              <a:rPr lang="en-US" dirty="0" smtClean="0"/>
              <a:t>J-</a:t>
            </a:r>
            <a:r>
              <a:rPr lang="en-US" dirty="0" err="1" smtClean="0"/>
              <a:t>cast.com</a:t>
            </a:r>
            <a:r>
              <a:rPr lang="en-US" dirty="0" smtClean="0"/>
              <a:t> 4/7:  GOJ unusually intervenes to quash internet rumors, avoid debacle of 1923 </a:t>
            </a:r>
            <a:r>
              <a:rPr lang="en-US" dirty="0" err="1" smtClean="0"/>
              <a:t>Kantō</a:t>
            </a:r>
            <a:r>
              <a:rPr lang="en-US" dirty="0" smtClean="0"/>
              <a:t> earthquake’s mass murder of 100s of Koreans/Chinese etc. due to rumors of well poisonings, rebellion, sabotage.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6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Restoring sanity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763000" cy="4724400"/>
          </a:xfrm>
        </p:spPr>
        <p:txBody>
          <a:bodyPr/>
          <a:lstStyle/>
          <a:p>
            <a:r>
              <a:rPr lang="en-US" dirty="0" err="1" smtClean="0"/>
              <a:t>Shingetsu</a:t>
            </a:r>
            <a:r>
              <a:rPr lang="en-US" dirty="0" smtClean="0"/>
              <a:t> News Agency 4/13:  NPA, ministries establish task force, notify media (including net providers) to erase, </a:t>
            </a:r>
            <a:r>
              <a:rPr lang="en-US" i="1" dirty="0" smtClean="0"/>
              <a:t>inter alia</a:t>
            </a:r>
            <a:r>
              <a:rPr lang="en-US" dirty="0" smtClean="0"/>
              <a:t>:</a:t>
            </a:r>
          </a:p>
          <a:p>
            <a:r>
              <a:rPr lang="en-US" dirty="0" smtClean="0"/>
              <a:t>Descriptions of EQ as man-made (3/17)</a:t>
            </a:r>
          </a:p>
          <a:p>
            <a:r>
              <a:rPr lang="en-US" dirty="0" smtClean="0"/>
              <a:t>Claims of EQ caused by NJ terrorism (3/28)</a:t>
            </a:r>
          </a:p>
          <a:p>
            <a:pPr marL="0" indent="0">
              <a:buNone/>
            </a:pPr>
            <a:r>
              <a:rPr lang="en-US" i="1" dirty="0" smtClean="0"/>
              <a:t>(Critics decry this as censorship, as means to keep information on TEPCO and GOJ from public, avoiding responsibility for disaster.)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44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295400"/>
          </a:xfrm>
        </p:spPr>
        <p:txBody>
          <a:bodyPr/>
          <a:lstStyle/>
          <a:p>
            <a:r>
              <a:rPr lang="en-US" dirty="0" smtClean="0"/>
              <a:t>What was drowned out by the NJ blame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4419600"/>
          </a:xfrm>
        </p:spPr>
        <p:txBody>
          <a:bodyPr/>
          <a:lstStyle/>
          <a:p>
            <a:r>
              <a:rPr lang="en-US" dirty="0" smtClean="0"/>
              <a:t>More domestic reportage on what NJ were doing to help out in disaster areas.</a:t>
            </a:r>
          </a:p>
          <a:p>
            <a:r>
              <a:rPr lang="en-US" dirty="0" smtClean="0"/>
              <a:t>Figures on/critique of J “</a:t>
            </a:r>
            <a:r>
              <a:rPr lang="en-US" dirty="0" err="1" smtClean="0"/>
              <a:t>flyjin</a:t>
            </a:r>
            <a:r>
              <a:rPr lang="en-US" dirty="0" smtClean="0"/>
              <a:t>”, who were also fleeing potential disaster areas (Sankei 3/19).</a:t>
            </a:r>
          </a:p>
          <a:p>
            <a:r>
              <a:rPr lang="en-US" dirty="0" smtClean="0"/>
              <a:t>Other issues of discrimination, such as J fleeing from disaster areas being refused at hotels (Yomiuri 3/18, 4/9).</a:t>
            </a:r>
          </a:p>
          <a:p>
            <a:r>
              <a:rPr lang="en-US" dirty="0" smtClean="0"/>
              <a:t>More accurate info re facts on the 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CB37B-9ECA-6B47-B700-EA7DC329645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65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ranes">
  <a:themeElements>
    <a:clrScheme name="Cranes 1">
      <a:dk1>
        <a:srgbClr val="000000"/>
      </a:dk1>
      <a:lt1>
        <a:srgbClr val="FFFFFF"/>
      </a:lt1>
      <a:dk2>
        <a:srgbClr val="343A1B"/>
      </a:dk2>
      <a:lt2>
        <a:srgbClr val="808080"/>
      </a:lt2>
      <a:accent1>
        <a:srgbClr val="C05768"/>
      </a:accent1>
      <a:accent2>
        <a:srgbClr val="F8A772"/>
      </a:accent2>
      <a:accent3>
        <a:srgbClr val="FFFFFF"/>
      </a:accent3>
      <a:accent4>
        <a:srgbClr val="000000"/>
      </a:accent4>
      <a:accent5>
        <a:srgbClr val="DCB4B9"/>
      </a:accent5>
      <a:accent6>
        <a:srgbClr val="E19767"/>
      </a:accent6>
      <a:hlink>
        <a:srgbClr val="3C0000"/>
      </a:hlink>
      <a:folHlink>
        <a:srgbClr val="E9CD84"/>
      </a:folHlink>
    </a:clrScheme>
    <a:fontScheme name="Cranes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ＭＳ Ｐゴシック" pitchFamily="-107" charset="-128"/>
            <a:cs typeface="ＭＳ Ｐゴシック" pitchFamily="-107" charset="-128"/>
          </a:defRPr>
        </a:defPPr>
      </a:lstStyle>
    </a:lnDef>
  </a:objectDefaults>
  <a:extraClrSchemeLst>
    <a:extraClrScheme>
      <a:clrScheme name="Cranes 1">
        <a:dk1>
          <a:srgbClr val="000000"/>
        </a:dk1>
        <a:lt1>
          <a:srgbClr val="FFFFFF"/>
        </a:lt1>
        <a:dk2>
          <a:srgbClr val="343A1B"/>
        </a:dk2>
        <a:lt2>
          <a:srgbClr val="808080"/>
        </a:lt2>
        <a:accent1>
          <a:srgbClr val="C05768"/>
        </a:accent1>
        <a:accent2>
          <a:srgbClr val="F8A772"/>
        </a:accent2>
        <a:accent3>
          <a:srgbClr val="FFFFFF"/>
        </a:accent3>
        <a:accent4>
          <a:srgbClr val="000000"/>
        </a:accent4>
        <a:accent5>
          <a:srgbClr val="DCB4B9"/>
        </a:accent5>
        <a:accent6>
          <a:srgbClr val="E19767"/>
        </a:accent6>
        <a:hlink>
          <a:srgbClr val="3C0000"/>
        </a:hlink>
        <a:folHlink>
          <a:srgbClr val="E9CD8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2004:Templates:Presentations:Designs:Cranes</Template>
  <TotalTime>33157</TotalTime>
  <Words>1107</Words>
  <Application>Microsoft Macintosh PowerPoint</Application>
  <PresentationFormat>On-screen Show (4:3)</PresentationFormat>
  <Paragraphs>90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1</vt:i4>
      </vt:variant>
    </vt:vector>
  </HeadingPairs>
  <TitlesOfParts>
    <vt:vector size="22" baseType="lpstr">
      <vt:lpstr>Cranes</vt:lpstr>
      <vt:lpstr>3/11  and the “Flyjin”phenomenon  ARUDOU Debito Affiliate Scholar, East-West Center, Honolulu, Hawaii  Download this presentation at  www.debito.org/flyjin032012.pptx</vt:lpstr>
      <vt:lpstr>3/11/12 Great East Japan EQ</vt:lpstr>
      <vt:lpstr>NJ wags coin “Flyjin” on Twitter</vt:lpstr>
      <vt:lpstr>Flyjin Fallout hits J media</vt:lpstr>
      <vt:lpstr>Media frenzy builds</vt:lpstr>
      <vt:lpstr>Open season on NJ begins</vt:lpstr>
      <vt:lpstr>The media wave crests</vt:lpstr>
      <vt:lpstr>Restoring sanity</vt:lpstr>
      <vt:lpstr>What was drowned out by the NJ blame game</vt:lpstr>
      <vt:lpstr>Aftershocks</vt:lpstr>
      <vt:lpstr>Aftershocks</vt:lpstr>
      <vt:lpstr>The unexamined life:  NJ population drop in Flyjins’ wake</vt:lpstr>
      <vt:lpstr>The unexamined life (2) Raw stats for NJ population</vt:lpstr>
      <vt:lpstr>The unexamined life (3): NJ crime keeps falling</vt:lpstr>
      <vt:lpstr>The unexamined life (4): Every NJ crime significantly down</vt:lpstr>
      <vt:lpstr>The unexamined life (5)</vt:lpstr>
      <vt:lpstr>Conclusion:  Beware dodgy journalism misleading public</vt:lpstr>
      <vt:lpstr>More on this and other issues: www.debito.org</vt:lpstr>
      <vt:lpstr>More on this and other issues: www.debito.org</vt:lpstr>
      <vt:lpstr>PowerPoint Presentation</vt:lpstr>
      <vt:lpstr>JSAC 20 mins</vt:lpstr>
    </vt:vector>
  </TitlesOfParts>
  <Company>Hokkaido Information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Only</dc:title>
  <dc:creator>Arudou  Debito</dc:creator>
  <cp:lastModifiedBy>Arudou  Debito</cp:lastModifiedBy>
  <cp:revision>189</cp:revision>
  <cp:lastPrinted>2012-03-01T22:26:45Z</cp:lastPrinted>
  <dcterms:created xsi:type="dcterms:W3CDTF">2010-09-27T18:06:11Z</dcterms:created>
  <dcterms:modified xsi:type="dcterms:W3CDTF">2012-03-19T20:55:35Z</dcterms:modified>
</cp:coreProperties>
</file>