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96" r:id="rId2"/>
    <p:sldId id="558" r:id="rId3"/>
    <p:sldId id="256" r:id="rId4"/>
    <p:sldId id="543" r:id="rId5"/>
    <p:sldId id="534" r:id="rId6"/>
    <p:sldId id="550" r:id="rId7"/>
    <p:sldId id="551" r:id="rId8"/>
    <p:sldId id="557" r:id="rId9"/>
    <p:sldId id="544" r:id="rId10"/>
    <p:sldId id="545" r:id="rId11"/>
    <p:sldId id="559" r:id="rId12"/>
    <p:sldId id="552" r:id="rId13"/>
    <p:sldId id="553" r:id="rId14"/>
    <p:sldId id="556" r:id="rId15"/>
    <p:sldId id="555" r:id="rId16"/>
    <p:sldId id="554" r:id="rId17"/>
    <p:sldId id="342" r:id="rId18"/>
    <p:sldId id="30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bw"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75" autoAdjust="0"/>
    <p:restoredTop sz="94660"/>
  </p:normalViewPr>
  <p:slideViewPr>
    <p:cSldViewPr snapToGrid="0">
      <p:cViewPr varScale="1">
        <p:scale>
          <a:sx n="128" d="100"/>
          <a:sy n="128" d="100"/>
        </p:scale>
        <p:origin x="200" y="1472"/>
      </p:cViewPr>
      <p:guideLst>
        <p:guide orient="horz" pos="2160"/>
        <p:guide pos="3840"/>
      </p:guideLst>
    </p:cSldViewPr>
  </p:slideViewPr>
  <p:notesTextViewPr>
    <p:cViewPr>
      <p:scale>
        <a:sx n="1" d="1"/>
        <a:sy n="1" d="1"/>
      </p:scale>
      <p:origin x="0" y="0"/>
    </p:cViewPr>
  </p:notesTextViewPr>
  <p:sorterViewPr>
    <p:cViewPr>
      <p:scale>
        <a:sx n="120" d="100"/>
        <a:sy n="120" d="100"/>
      </p:scale>
      <p:origin x="0" y="318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862D5E-5680-5F44-A5D0-D943FEE6F0EA}" type="datetimeFigureOut">
              <a:rPr lang="en-US" smtClean="0"/>
              <a:t>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EBB5F2-BF53-BD42-B6E0-6A6B6476A013}" type="slidenum">
              <a:rPr lang="en-US" smtClean="0"/>
              <a:t>‹#›</a:t>
            </a:fld>
            <a:endParaRPr lang="en-US"/>
          </a:p>
        </p:txBody>
      </p:sp>
    </p:spTree>
    <p:extLst>
      <p:ext uri="{BB962C8B-B14F-4D97-AF65-F5344CB8AC3E}">
        <p14:creationId xmlns:p14="http://schemas.microsoft.com/office/powerpoint/2010/main" val="3679424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E2FD7E9-8B8C-41BD-8598-B2F1E6F904F4}" type="datetimeFigureOut">
              <a:rPr lang="en-US" smtClean="0"/>
              <a:t>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226DA6-8A3E-457E-8BA1-2F962E3FAEE8}" type="slidenum">
              <a:rPr lang="en-US" smtClean="0"/>
              <a:t>‹#›</a:t>
            </a:fld>
            <a:endParaRPr lang="en-US"/>
          </a:p>
        </p:txBody>
      </p:sp>
    </p:spTree>
    <p:extLst>
      <p:ext uri="{BB962C8B-B14F-4D97-AF65-F5344CB8AC3E}">
        <p14:creationId xmlns:p14="http://schemas.microsoft.com/office/powerpoint/2010/main" val="2121452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2FD7E9-8B8C-41BD-8598-B2F1E6F904F4}" type="datetimeFigureOut">
              <a:rPr lang="en-US" smtClean="0"/>
              <a:t>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226DA6-8A3E-457E-8BA1-2F962E3FAEE8}" type="slidenum">
              <a:rPr lang="en-US" smtClean="0"/>
              <a:t>‹#›</a:t>
            </a:fld>
            <a:endParaRPr lang="en-US"/>
          </a:p>
        </p:txBody>
      </p:sp>
    </p:spTree>
    <p:extLst>
      <p:ext uri="{BB962C8B-B14F-4D97-AF65-F5344CB8AC3E}">
        <p14:creationId xmlns:p14="http://schemas.microsoft.com/office/powerpoint/2010/main" val="493848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E2FD7E9-8B8C-41BD-8598-B2F1E6F904F4}" type="datetimeFigureOut">
              <a:rPr lang="en-US" smtClean="0"/>
              <a:t>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226DA6-8A3E-457E-8BA1-2F962E3FAEE8}" type="slidenum">
              <a:rPr lang="en-US" smtClean="0"/>
              <a:t>‹#›</a:t>
            </a:fld>
            <a:endParaRPr lang="en-US"/>
          </a:p>
        </p:txBody>
      </p:sp>
    </p:spTree>
    <p:extLst>
      <p:ext uri="{BB962C8B-B14F-4D97-AF65-F5344CB8AC3E}">
        <p14:creationId xmlns:p14="http://schemas.microsoft.com/office/powerpoint/2010/main" val="2780875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E2FD7E9-8B8C-41BD-8598-B2F1E6F904F4}" type="datetimeFigureOut">
              <a:rPr lang="en-US" smtClean="0"/>
              <a:t>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226DA6-8A3E-457E-8BA1-2F962E3FAEE8}" type="slidenum">
              <a:rPr lang="en-US" smtClean="0"/>
              <a:t>‹#›</a:t>
            </a:fld>
            <a:endParaRPr lang="en-US"/>
          </a:p>
        </p:txBody>
      </p:sp>
    </p:spTree>
    <p:extLst>
      <p:ext uri="{BB962C8B-B14F-4D97-AF65-F5344CB8AC3E}">
        <p14:creationId xmlns:p14="http://schemas.microsoft.com/office/powerpoint/2010/main" val="3706866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E2FD7E9-8B8C-41BD-8598-B2F1E6F904F4}" type="datetimeFigureOut">
              <a:rPr lang="en-US" smtClean="0"/>
              <a:t>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226DA6-8A3E-457E-8BA1-2F962E3FAEE8}" type="slidenum">
              <a:rPr lang="en-US" smtClean="0"/>
              <a:t>‹#›</a:t>
            </a:fld>
            <a:endParaRPr lang="en-US"/>
          </a:p>
        </p:txBody>
      </p:sp>
    </p:spTree>
    <p:extLst>
      <p:ext uri="{BB962C8B-B14F-4D97-AF65-F5344CB8AC3E}">
        <p14:creationId xmlns:p14="http://schemas.microsoft.com/office/powerpoint/2010/main" val="1903339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E2FD7E9-8B8C-41BD-8598-B2F1E6F904F4}" type="datetimeFigureOut">
              <a:rPr lang="en-US" smtClean="0"/>
              <a:t>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226DA6-8A3E-457E-8BA1-2F962E3FAEE8}" type="slidenum">
              <a:rPr lang="en-US" smtClean="0"/>
              <a:t>‹#›</a:t>
            </a:fld>
            <a:endParaRPr lang="en-US"/>
          </a:p>
        </p:txBody>
      </p:sp>
    </p:spTree>
    <p:extLst>
      <p:ext uri="{BB962C8B-B14F-4D97-AF65-F5344CB8AC3E}">
        <p14:creationId xmlns:p14="http://schemas.microsoft.com/office/powerpoint/2010/main" val="2290334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2FD7E9-8B8C-41BD-8598-B2F1E6F904F4}" type="datetimeFigureOut">
              <a:rPr lang="en-US" smtClean="0"/>
              <a:t>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226DA6-8A3E-457E-8BA1-2F962E3FAEE8}" type="slidenum">
              <a:rPr lang="en-US" smtClean="0"/>
              <a:t>‹#›</a:t>
            </a:fld>
            <a:endParaRPr lang="en-US"/>
          </a:p>
        </p:txBody>
      </p:sp>
    </p:spTree>
    <p:extLst>
      <p:ext uri="{BB962C8B-B14F-4D97-AF65-F5344CB8AC3E}">
        <p14:creationId xmlns:p14="http://schemas.microsoft.com/office/powerpoint/2010/main" val="4042994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E2FD7E9-8B8C-41BD-8598-B2F1E6F904F4}" type="datetimeFigureOut">
              <a:rPr lang="en-US" smtClean="0"/>
              <a:t>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226DA6-8A3E-457E-8BA1-2F962E3FAEE8}" type="slidenum">
              <a:rPr lang="en-US" smtClean="0"/>
              <a:t>‹#›</a:t>
            </a:fld>
            <a:endParaRPr lang="en-US"/>
          </a:p>
        </p:txBody>
      </p:sp>
    </p:spTree>
    <p:extLst>
      <p:ext uri="{BB962C8B-B14F-4D97-AF65-F5344CB8AC3E}">
        <p14:creationId xmlns:p14="http://schemas.microsoft.com/office/powerpoint/2010/main" val="1234804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E2FD7E9-8B8C-41BD-8598-B2F1E6F904F4}" type="datetimeFigureOut">
              <a:rPr lang="en-US" smtClean="0"/>
              <a:t>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226DA6-8A3E-457E-8BA1-2F962E3FAEE8}" type="slidenum">
              <a:rPr lang="en-US" smtClean="0"/>
              <a:t>‹#›</a:t>
            </a:fld>
            <a:endParaRPr lang="en-US"/>
          </a:p>
        </p:txBody>
      </p:sp>
    </p:spTree>
    <p:extLst>
      <p:ext uri="{BB962C8B-B14F-4D97-AF65-F5344CB8AC3E}">
        <p14:creationId xmlns:p14="http://schemas.microsoft.com/office/powerpoint/2010/main" val="3593867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2FD7E9-8B8C-41BD-8598-B2F1E6F904F4}" type="datetimeFigureOut">
              <a:rPr lang="en-US" smtClean="0"/>
              <a:t>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226DA6-8A3E-457E-8BA1-2F962E3FAEE8}" type="slidenum">
              <a:rPr lang="en-US" smtClean="0"/>
              <a:t>‹#›</a:t>
            </a:fld>
            <a:endParaRPr lang="en-US"/>
          </a:p>
        </p:txBody>
      </p:sp>
    </p:spTree>
    <p:extLst>
      <p:ext uri="{BB962C8B-B14F-4D97-AF65-F5344CB8AC3E}">
        <p14:creationId xmlns:p14="http://schemas.microsoft.com/office/powerpoint/2010/main" val="1236213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2FD7E9-8B8C-41BD-8598-B2F1E6F904F4}" type="datetimeFigureOut">
              <a:rPr lang="en-US" smtClean="0"/>
              <a:t>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226DA6-8A3E-457E-8BA1-2F962E3FAEE8}" type="slidenum">
              <a:rPr lang="en-US" smtClean="0"/>
              <a:t>‹#›</a:t>
            </a:fld>
            <a:endParaRPr lang="en-US"/>
          </a:p>
        </p:txBody>
      </p:sp>
    </p:spTree>
    <p:extLst>
      <p:ext uri="{BB962C8B-B14F-4D97-AF65-F5344CB8AC3E}">
        <p14:creationId xmlns:p14="http://schemas.microsoft.com/office/powerpoint/2010/main" val="10018593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1863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2FD7E9-8B8C-41BD-8598-B2F1E6F904F4}" type="datetimeFigureOut">
              <a:rPr lang="en-US" smtClean="0"/>
              <a:t>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226DA6-8A3E-457E-8BA1-2F962E3FAEE8}" type="slidenum">
              <a:rPr lang="en-US" smtClean="0"/>
              <a:t>‹#›</a:t>
            </a:fld>
            <a:endParaRPr lang="en-US"/>
          </a:p>
        </p:txBody>
      </p:sp>
    </p:spTree>
    <p:extLst>
      <p:ext uri="{BB962C8B-B14F-4D97-AF65-F5344CB8AC3E}">
        <p14:creationId xmlns:p14="http://schemas.microsoft.com/office/powerpoint/2010/main" val="18478075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theguardian.com/commentisfree/2024/nov/09/the-observer-view-us-election-donald-trump-lessons-for-the-left-in-wake-of-damning-defeat" TargetMode="External"/><Relationship Id="rId2" Type="http://schemas.openxmlformats.org/officeDocument/2006/relationships/hyperlink" Target="https://www.usatoday.com/story/news/politics/elections/2024/12/07/donald-trump-election-victory-civil-cases-lawsuit/76261850007/" TargetMode="External"/><Relationship Id="rId1" Type="http://schemas.openxmlformats.org/officeDocument/2006/relationships/slideLayout" Target="../slideLayouts/slideLayout12.xml"/><Relationship Id="rId5" Type="http://schemas.openxmlformats.org/officeDocument/2006/relationships/hyperlink" Target="https://x.com/VivekGRamaswamy/status/1865422880806174858" TargetMode="External"/><Relationship Id="rId4" Type="http://schemas.openxmlformats.org/officeDocument/2006/relationships/hyperlink" Target="https://www.facebook.com/watch/?v=1677302419794657"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hyperlink" Target="https://www.cookpolitical.com/vote-tracker/2024/electoral-college"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hyperlink" Target="https://x.com/SenWhitehouse/status/1864392951788450111?mx=2"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s://www.undp.org/super-year-elections" TargetMode="External"/><Relationship Id="rId2" Type="http://schemas.openxmlformats.org/officeDocument/2006/relationships/image" Target="../media/image12.png"/><Relationship Id="rId1" Type="http://schemas.openxmlformats.org/officeDocument/2006/relationships/slideLayout" Target="../slideLayouts/slideLayout12.xml"/><Relationship Id="rId4" Type="http://schemas.openxmlformats.org/officeDocument/2006/relationships/hyperlink" Target="https://docs.google.com/document/d/1o1gSdFWIUpw41O5zbaxedVsr6Xik5XpPd9FwqvXYu40/edit?tab=t.0"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cookpolitical.com/vote-tracker/2024/electoral-college" TargetMode="External"/><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https://wtop.com/elections/2024/11/how-voting-numbers-for-democrats-plummeted-compared-to-2020/" TargetMode="External"/><Relationship Id="rId2" Type="http://schemas.openxmlformats.org/officeDocument/2006/relationships/image" Target="../media/image14.png"/><Relationship Id="rId1" Type="http://schemas.openxmlformats.org/officeDocument/2006/relationships/slideLayout" Target="../slideLayouts/slideLayout12.xml"/><Relationship Id="rId4" Type="http://schemas.openxmlformats.org/officeDocument/2006/relationships/hyperlink" Target="https://www.cookpolitical.com/vote-tracker/2024/electoral-college"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commons.wikimedia.org/wiki/File:2024_United_States_presidential_election_results_map_by_county.svg" TargetMode="External"/><Relationship Id="rId2" Type="http://schemas.openxmlformats.org/officeDocument/2006/relationships/image" Target="../media/image15.png"/><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hyperlink" Target="https://worldmapper.org/us-presidential-election-2020/"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NumTitle"/>
          <p:cNvSpPr txBox="1">
            <a:spLocks/>
          </p:cNvSpPr>
          <p:nvPr/>
        </p:nvSpPr>
        <p:spPr>
          <a:xfrm>
            <a:off x="804672" y="1119625"/>
            <a:ext cx="10777728" cy="1287819"/>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marL="342900" indent="-342900">
              <a:buFont typeface="Arial" panose="020B0604020202020204" pitchFamily="34" charset="0"/>
              <a:buChar char="•"/>
            </a:pPr>
            <a:r>
              <a:rPr lang="en-US" sz="2400" cap="none" dirty="0">
                <a:solidFill>
                  <a:srgbClr val="002060"/>
                </a:solidFill>
                <a:latin typeface="+mn-lt"/>
              </a:rPr>
              <a:t>Any time you see </a:t>
            </a:r>
            <a:r>
              <a:rPr lang="en-US" sz="2400" u="sng" cap="none" dirty="0">
                <a:solidFill>
                  <a:srgbClr val="0070C0"/>
                </a:solidFill>
                <a:latin typeface="+mn-lt"/>
              </a:rPr>
              <a:t>underlined blue text</a:t>
            </a:r>
            <a:r>
              <a:rPr lang="en-US" sz="2400" cap="none" dirty="0">
                <a:solidFill>
                  <a:srgbClr val="002060"/>
                </a:solidFill>
                <a:latin typeface="+mn-lt"/>
              </a:rPr>
              <a:t> in class PowerPoints, that means a link to sources or a video.  </a:t>
            </a:r>
          </a:p>
          <a:p>
            <a:pPr marL="342900" indent="-342900">
              <a:buFont typeface="Arial" panose="020B0604020202020204" pitchFamily="34" charset="0"/>
              <a:buChar char="•"/>
            </a:pPr>
            <a:r>
              <a:rPr lang="en-US" sz="2400" cap="none" dirty="0">
                <a:solidFill>
                  <a:srgbClr val="002060"/>
                </a:solidFill>
                <a:latin typeface="+mn-lt"/>
              </a:rPr>
              <a:t>To access those links, click on the ”slideshow” button at the bottom of any slide.  </a:t>
            </a:r>
          </a:p>
        </p:txBody>
      </p:sp>
      <p:sp>
        <p:nvSpPr>
          <p:cNvPr id="2" name="BkTitle">
            <a:extLst>
              <a:ext uri="{FF2B5EF4-FFF2-40B4-BE49-F238E27FC236}">
                <a16:creationId xmlns:a16="http://schemas.microsoft.com/office/drawing/2014/main" id="{B60C6780-29ED-473A-A5FD-1B98D4A93980}"/>
              </a:ext>
            </a:extLst>
          </p:cNvPr>
          <p:cNvSpPr>
            <a:spLocks noGrp="1"/>
          </p:cNvSpPr>
          <p:nvPr>
            <p:ph type="title" idx="4294967295"/>
          </p:nvPr>
        </p:nvSpPr>
        <p:spPr>
          <a:xfrm>
            <a:off x="219456" y="64260"/>
            <a:ext cx="11643360" cy="1287819"/>
          </a:xfrm>
        </p:spPr>
        <p:txBody>
          <a:bodyPr anchor="ctr">
            <a:normAutofit/>
          </a:bodyPr>
          <a:lstStyle/>
          <a:p>
            <a:pPr algn="ctr"/>
            <a:r>
              <a:rPr lang="en-US" sz="4000" b="1" dirty="0"/>
              <a:t>How to access embedded links in </a:t>
            </a:r>
            <a:r>
              <a:rPr lang="en-US" sz="4000" b="1" dirty="0" err="1"/>
              <a:t>Powerpoint</a:t>
            </a:r>
            <a:r>
              <a:rPr lang="en-US" sz="4000" b="1" dirty="0"/>
              <a:t> slides</a:t>
            </a:r>
          </a:p>
        </p:txBody>
      </p:sp>
      <p:pic>
        <p:nvPicPr>
          <p:cNvPr id="8" name="Picture 7" descr="A screenshot of a social media post&#10;&#10;Description automatically generated">
            <a:extLst>
              <a:ext uri="{FF2B5EF4-FFF2-40B4-BE49-F238E27FC236}">
                <a16:creationId xmlns:a16="http://schemas.microsoft.com/office/drawing/2014/main" id="{F05F3CA2-63DF-1543-B4BA-90AC435DCC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7930" y="2426966"/>
            <a:ext cx="5936140" cy="2778486"/>
          </a:xfrm>
          <a:prstGeom prst="rect">
            <a:avLst/>
          </a:prstGeom>
        </p:spPr>
      </p:pic>
      <p:sp>
        <p:nvSpPr>
          <p:cNvPr id="9" name="TextBox 8">
            <a:extLst>
              <a:ext uri="{FF2B5EF4-FFF2-40B4-BE49-F238E27FC236}">
                <a16:creationId xmlns:a16="http://schemas.microsoft.com/office/drawing/2014/main" id="{5708EB09-FBC6-5A49-AC97-CCB12C3CF6E8}"/>
              </a:ext>
            </a:extLst>
          </p:cNvPr>
          <p:cNvSpPr txBox="1"/>
          <p:nvPr/>
        </p:nvSpPr>
        <p:spPr>
          <a:xfrm>
            <a:off x="804672" y="5205452"/>
            <a:ext cx="10777728" cy="1569660"/>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002060"/>
                </a:solidFill>
              </a:rPr>
              <a:t>The slide will expand to full-screen and go blank.  You can advance text by clicking the mouse, or by pressing on an arrow key or the space bar.</a:t>
            </a:r>
          </a:p>
          <a:p>
            <a:pPr marL="285750" indent="-285750">
              <a:buFont typeface="Arial" panose="020B0604020202020204" pitchFamily="34" charset="0"/>
              <a:buChar char="•"/>
            </a:pPr>
            <a:r>
              <a:rPr lang="en-US" sz="2400" dirty="0">
                <a:solidFill>
                  <a:srgbClr val="002060"/>
                </a:solidFill>
              </a:rPr>
              <a:t>Click on the </a:t>
            </a:r>
            <a:r>
              <a:rPr lang="en-US" sz="2400" u="sng" dirty="0">
                <a:solidFill>
                  <a:srgbClr val="0070C0"/>
                </a:solidFill>
              </a:rPr>
              <a:t>underlined blue text</a:t>
            </a:r>
            <a:r>
              <a:rPr lang="en-US" sz="2400" dirty="0">
                <a:solidFill>
                  <a:srgbClr val="002060"/>
                </a:solidFill>
              </a:rPr>
              <a:t> to open links in a new browser. </a:t>
            </a:r>
          </a:p>
          <a:p>
            <a:pPr marL="285750" indent="-285750">
              <a:buFont typeface="Arial" panose="020B0604020202020204" pitchFamily="34" charset="0"/>
              <a:buChar char="•"/>
            </a:pPr>
            <a:r>
              <a:rPr lang="en-US" sz="2400" dirty="0">
                <a:solidFill>
                  <a:srgbClr val="002060"/>
                </a:solidFill>
              </a:rPr>
              <a:t>You can exit the slideshow at any time by pressing the Escape (esc) key.</a:t>
            </a:r>
          </a:p>
        </p:txBody>
      </p:sp>
    </p:spTree>
    <p:extLst>
      <p:ext uri="{BB962C8B-B14F-4D97-AF65-F5344CB8AC3E}">
        <p14:creationId xmlns:p14="http://schemas.microsoft.com/office/powerpoint/2010/main" val="708154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F58C5-1E96-478C-DFCC-A22F3B5ADCCD}"/>
              </a:ext>
            </a:extLst>
          </p:cNvPr>
          <p:cNvSpPr>
            <a:spLocks noGrp="1"/>
          </p:cNvSpPr>
          <p:nvPr>
            <p:ph type="title"/>
          </p:nvPr>
        </p:nvSpPr>
        <p:spPr>
          <a:xfrm>
            <a:off x="838200" y="0"/>
            <a:ext cx="10515600" cy="1208775"/>
          </a:xfrm>
        </p:spPr>
        <p:txBody>
          <a:bodyPr/>
          <a:lstStyle/>
          <a:p>
            <a:pPr algn="ctr"/>
            <a:r>
              <a:rPr lang="en-US" b="1" i="1" dirty="0">
                <a:solidFill>
                  <a:schemeClr val="accent6">
                    <a:lumMod val="75000"/>
                  </a:schemeClr>
                </a:solidFill>
              </a:rPr>
              <a:t>Greetings from Washington DC!</a:t>
            </a:r>
          </a:p>
        </p:txBody>
      </p:sp>
      <p:pic>
        <p:nvPicPr>
          <p:cNvPr id="5" name="Picture 4" descr="A person taking a selfie in front of a capitol building&#10;&#10;Description automatically generated">
            <a:extLst>
              <a:ext uri="{FF2B5EF4-FFF2-40B4-BE49-F238E27FC236}">
                <a16:creationId xmlns:a16="http://schemas.microsoft.com/office/drawing/2014/main" id="{34E1F7BB-BB9C-B9D1-1867-CD18FCE21E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2209800" y="1027906"/>
            <a:ext cx="7772400" cy="5829300"/>
          </a:xfrm>
          <a:prstGeom prst="rect">
            <a:avLst/>
          </a:prstGeom>
        </p:spPr>
      </p:pic>
    </p:spTree>
    <p:extLst>
      <p:ext uri="{BB962C8B-B14F-4D97-AF65-F5344CB8AC3E}">
        <p14:creationId xmlns:p14="http://schemas.microsoft.com/office/powerpoint/2010/main" val="2329753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911671" y="2926080"/>
            <a:ext cx="6280328" cy="3911350"/>
          </a:xfrm>
        </p:spPr>
        <p:txBody>
          <a:bodyPr anchor="t">
            <a:noAutofit/>
          </a:bodyPr>
          <a:lstStyle/>
          <a:p>
            <a:pPr algn="l"/>
            <a:br>
              <a:rPr lang="en-US" sz="3600" b="1" dirty="0"/>
            </a:br>
            <a:r>
              <a:rPr lang="en-US" sz="3600" b="1" dirty="0"/>
              <a:t>2024 US Election Results</a:t>
            </a:r>
            <a:br>
              <a:rPr lang="en-US" sz="3600" b="1" dirty="0"/>
            </a:br>
            <a:br>
              <a:rPr lang="en-US" sz="3600" b="1" dirty="0"/>
            </a:br>
            <a:r>
              <a:rPr lang="en-US" sz="3600" b="1" dirty="0"/>
              <a:t>Thoughts on Trump’s overblown mandate.</a:t>
            </a:r>
            <a:br>
              <a:rPr lang="en-US" sz="3600" b="1" dirty="0"/>
            </a:br>
            <a:r>
              <a:rPr lang="en-US" sz="3600" b="1" dirty="0"/>
              <a:t>From </a:t>
            </a:r>
            <a:r>
              <a:rPr lang="en-US" sz="3600" b="1" dirty="0" err="1"/>
              <a:t>Debito</a:t>
            </a:r>
            <a:r>
              <a:rPr lang="en-US" sz="3600" b="1" dirty="0"/>
              <a:t> </a:t>
            </a:r>
            <a:r>
              <a:rPr lang="en-US" sz="3600" b="1" dirty="0" err="1"/>
              <a:t>Arudou</a:t>
            </a:r>
            <a:r>
              <a:rPr lang="en-US" sz="3600" b="1" dirty="0"/>
              <a:t>, Ph.D.</a:t>
            </a:r>
            <a:br>
              <a:rPr lang="en-US" sz="3600" b="1" dirty="0"/>
            </a:br>
            <a:endParaRPr lang="en-US" sz="3600" b="1" dirty="0"/>
          </a:p>
        </p:txBody>
      </p:sp>
      <p:sp>
        <p:nvSpPr>
          <p:cNvPr id="18" name="Freeform: Shape 10">
            <a:extLst>
              <a:ext uri="{FF2B5EF4-FFF2-40B4-BE49-F238E27FC236}">
                <a16:creationId xmlns:a16="http://schemas.microsoft.com/office/drawing/2014/main" id="{0C526D66-3621-4347-B1EF-342CBF4DB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83466"/>
            <a:ext cx="5393770" cy="6374535"/>
          </a:xfrm>
          <a:custGeom>
            <a:avLst/>
            <a:gdLst>
              <a:gd name="connsiteX0" fmla="*/ 2047752 w 5393770"/>
              <a:gd name="connsiteY0" fmla="*/ 0 h 6374535"/>
              <a:gd name="connsiteX1" fmla="*/ 5393770 w 5393770"/>
              <a:gd name="connsiteY1" fmla="*/ 3346018 h 6374535"/>
              <a:gd name="connsiteX2" fmla="*/ 3642663 w 5393770"/>
              <a:gd name="connsiteY2" fmla="*/ 6288190 h 6374535"/>
              <a:gd name="connsiteX3" fmla="*/ 3463422 w 5393770"/>
              <a:gd name="connsiteY3" fmla="*/ 6374535 h 6374535"/>
              <a:gd name="connsiteX4" fmla="*/ 624279 w 5393770"/>
              <a:gd name="connsiteY4" fmla="*/ 6374535 h 6374535"/>
              <a:gd name="connsiteX5" fmla="*/ 382249 w 5393770"/>
              <a:gd name="connsiteY5" fmla="*/ 6248727 h 6374535"/>
              <a:gd name="connsiteX6" fmla="*/ 143729 w 5393770"/>
              <a:gd name="connsiteY6" fmla="*/ 6097845 h 6374535"/>
              <a:gd name="connsiteX7" fmla="*/ 0 w 5393770"/>
              <a:gd name="connsiteY7" fmla="*/ 5989017 h 6374535"/>
              <a:gd name="connsiteX8" fmla="*/ 0 w 5393770"/>
              <a:gd name="connsiteY8" fmla="*/ 703020 h 6374535"/>
              <a:gd name="connsiteX9" fmla="*/ 143728 w 5393770"/>
              <a:gd name="connsiteY9" fmla="*/ 594191 h 6374535"/>
              <a:gd name="connsiteX10" fmla="*/ 2047752 w 5393770"/>
              <a:gd name="connsiteY10" fmla="*/ 0 h 6374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93770" h="6374535">
                <a:moveTo>
                  <a:pt x="2047752" y="0"/>
                </a:moveTo>
                <a:cubicBezTo>
                  <a:pt x="3895707" y="0"/>
                  <a:pt x="5393770" y="1498063"/>
                  <a:pt x="5393770" y="3346018"/>
                </a:cubicBezTo>
                <a:cubicBezTo>
                  <a:pt x="5393770" y="4616487"/>
                  <a:pt x="4685701" y="5721578"/>
                  <a:pt x="3642663" y="6288190"/>
                </a:cubicBezTo>
                <a:lnTo>
                  <a:pt x="3463422" y="6374535"/>
                </a:lnTo>
                <a:lnTo>
                  <a:pt x="624279" y="6374535"/>
                </a:lnTo>
                <a:lnTo>
                  <a:pt x="382249" y="6248727"/>
                </a:lnTo>
                <a:cubicBezTo>
                  <a:pt x="300507" y="6201724"/>
                  <a:pt x="220937" y="6151368"/>
                  <a:pt x="143729" y="6097845"/>
                </a:cubicBezTo>
                <a:lnTo>
                  <a:pt x="0" y="5989017"/>
                </a:lnTo>
                <a:lnTo>
                  <a:pt x="0" y="703020"/>
                </a:lnTo>
                <a:lnTo>
                  <a:pt x="143728" y="594191"/>
                </a:lnTo>
                <a:cubicBezTo>
                  <a:pt x="684187" y="219535"/>
                  <a:pt x="1340332" y="0"/>
                  <a:pt x="204775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Freeform: Shape 12">
            <a:extLst>
              <a:ext uri="{FF2B5EF4-FFF2-40B4-BE49-F238E27FC236}">
                <a16:creationId xmlns:a16="http://schemas.microsoft.com/office/drawing/2014/main" id="{0193166D-DDF1-4F9A-A786-A7AEF5375C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7373"/>
            <a:ext cx="5229863" cy="6210629"/>
          </a:xfrm>
          <a:custGeom>
            <a:avLst/>
            <a:gdLst>
              <a:gd name="connsiteX0" fmla="*/ 2047751 w 5229863"/>
              <a:gd name="connsiteY0" fmla="*/ 0 h 6210629"/>
              <a:gd name="connsiteX1" fmla="*/ 5229863 w 5229863"/>
              <a:gd name="connsiteY1" fmla="*/ 3182112 h 6210629"/>
              <a:gd name="connsiteX2" fmla="*/ 3286373 w 5229863"/>
              <a:gd name="connsiteY2" fmla="*/ 6114158 h 6210629"/>
              <a:gd name="connsiteX3" fmla="*/ 3022794 w 5229863"/>
              <a:gd name="connsiteY3" fmla="*/ 6210629 h 6210629"/>
              <a:gd name="connsiteX4" fmla="*/ 1077939 w 5229863"/>
              <a:gd name="connsiteY4" fmla="*/ 6210629 h 6210629"/>
              <a:gd name="connsiteX5" fmla="*/ 953634 w 5229863"/>
              <a:gd name="connsiteY5" fmla="*/ 6171135 h 6210629"/>
              <a:gd name="connsiteX6" fmla="*/ 23632 w 5229863"/>
              <a:gd name="connsiteY6" fmla="*/ 5637585 h 6210629"/>
              <a:gd name="connsiteX7" fmla="*/ 0 w 5229863"/>
              <a:gd name="connsiteY7" fmla="*/ 5616107 h 6210629"/>
              <a:gd name="connsiteX8" fmla="*/ 0 w 5229863"/>
              <a:gd name="connsiteY8" fmla="*/ 748118 h 6210629"/>
              <a:gd name="connsiteX9" fmla="*/ 23632 w 5229863"/>
              <a:gd name="connsiteY9" fmla="*/ 726640 h 6210629"/>
              <a:gd name="connsiteX10" fmla="*/ 2047751 w 5229863"/>
              <a:gd name="connsiteY10" fmla="*/ 0 h 6210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9863" h="6210629">
                <a:moveTo>
                  <a:pt x="2047751" y="0"/>
                </a:moveTo>
                <a:cubicBezTo>
                  <a:pt x="3805183" y="0"/>
                  <a:pt x="5229863" y="1424680"/>
                  <a:pt x="5229863" y="3182112"/>
                </a:cubicBezTo>
                <a:cubicBezTo>
                  <a:pt x="5229863" y="4500186"/>
                  <a:pt x="4428481" y="5631087"/>
                  <a:pt x="3286373" y="6114158"/>
                </a:cubicBezTo>
                <a:lnTo>
                  <a:pt x="3022794" y="6210629"/>
                </a:lnTo>
                <a:lnTo>
                  <a:pt x="1077939" y="6210629"/>
                </a:lnTo>
                <a:lnTo>
                  <a:pt x="953634" y="6171135"/>
                </a:lnTo>
                <a:cubicBezTo>
                  <a:pt x="612471" y="6046219"/>
                  <a:pt x="298661" y="5864559"/>
                  <a:pt x="23632" y="5637585"/>
                </a:cubicBezTo>
                <a:lnTo>
                  <a:pt x="0" y="5616107"/>
                </a:lnTo>
                <a:lnTo>
                  <a:pt x="0" y="748118"/>
                </a:lnTo>
                <a:lnTo>
                  <a:pt x="23632" y="726640"/>
                </a:lnTo>
                <a:cubicBezTo>
                  <a:pt x="573689" y="272693"/>
                  <a:pt x="1278875" y="0"/>
                  <a:pt x="2047751"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Shape 14">
            <a:extLst>
              <a:ext uri="{FF2B5EF4-FFF2-40B4-BE49-F238E27FC236}">
                <a16:creationId xmlns:a16="http://schemas.microsoft.com/office/drawing/2014/main" id="{8A177BCC-4208-4795-8572-4D623BA1E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33763" y="1"/>
            <a:ext cx="4480560" cy="2513993"/>
          </a:xfrm>
          <a:custGeom>
            <a:avLst/>
            <a:gdLst>
              <a:gd name="connsiteX0" fmla="*/ 18382 w 4480560"/>
              <a:gd name="connsiteY0" fmla="*/ 0 h 2513993"/>
              <a:gd name="connsiteX1" fmla="*/ 4462178 w 4480560"/>
              <a:gd name="connsiteY1" fmla="*/ 0 h 2513993"/>
              <a:gd name="connsiteX2" fmla="*/ 4468994 w 4480560"/>
              <a:gd name="connsiteY2" fmla="*/ 44657 h 2513993"/>
              <a:gd name="connsiteX3" fmla="*/ 4480560 w 4480560"/>
              <a:gd name="connsiteY3" fmla="*/ 273713 h 2513993"/>
              <a:gd name="connsiteX4" fmla="*/ 2240280 w 4480560"/>
              <a:gd name="connsiteY4" fmla="*/ 2513993 h 2513993"/>
              <a:gd name="connsiteX5" fmla="*/ 0 w 4480560"/>
              <a:gd name="connsiteY5" fmla="*/ 273713 h 2513993"/>
              <a:gd name="connsiteX6" fmla="*/ 11567 w 4480560"/>
              <a:gd name="connsiteY6" fmla="*/ 44657 h 2513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80560" h="2513993">
                <a:moveTo>
                  <a:pt x="18382" y="0"/>
                </a:moveTo>
                <a:lnTo>
                  <a:pt x="4462178" y="0"/>
                </a:lnTo>
                <a:lnTo>
                  <a:pt x="4468994" y="44657"/>
                </a:lnTo>
                <a:cubicBezTo>
                  <a:pt x="4476642" y="119969"/>
                  <a:pt x="4480560" y="196384"/>
                  <a:pt x="4480560" y="273713"/>
                </a:cubicBezTo>
                <a:cubicBezTo>
                  <a:pt x="4480560" y="1510985"/>
                  <a:pt x="3477552" y="2513993"/>
                  <a:pt x="2240280" y="2513993"/>
                </a:cubicBezTo>
                <a:cubicBezTo>
                  <a:pt x="1003008" y="2513993"/>
                  <a:pt x="0" y="1510985"/>
                  <a:pt x="0" y="273713"/>
                </a:cubicBezTo>
                <a:cubicBezTo>
                  <a:pt x="0" y="196384"/>
                  <a:pt x="3918" y="119969"/>
                  <a:pt x="11567" y="4465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E4EE7214-AC05-465E-A501-65AA04EF5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98355" y="2"/>
            <a:ext cx="4151376" cy="2349401"/>
          </a:xfrm>
          <a:custGeom>
            <a:avLst/>
            <a:gdLst>
              <a:gd name="connsiteX0" fmla="*/ 20101 w 4151376"/>
              <a:gd name="connsiteY0" fmla="*/ 0 h 2349401"/>
              <a:gd name="connsiteX1" fmla="*/ 4131276 w 4151376"/>
              <a:gd name="connsiteY1" fmla="*/ 0 h 2349401"/>
              <a:gd name="connsiteX2" fmla="*/ 4140659 w 4151376"/>
              <a:gd name="connsiteY2" fmla="*/ 61486 h 2349401"/>
              <a:gd name="connsiteX3" fmla="*/ 4151376 w 4151376"/>
              <a:gd name="connsiteY3" fmla="*/ 273713 h 2349401"/>
              <a:gd name="connsiteX4" fmla="*/ 2075688 w 4151376"/>
              <a:gd name="connsiteY4" fmla="*/ 2349401 h 2349401"/>
              <a:gd name="connsiteX5" fmla="*/ 0 w 4151376"/>
              <a:gd name="connsiteY5" fmla="*/ 273713 h 2349401"/>
              <a:gd name="connsiteX6" fmla="*/ 10717 w 4151376"/>
              <a:gd name="connsiteY6" fmla="*/ 61486 h 234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51376" h="2349401">
                <a:moveTo>
                  <a:pt x="20101" y="0"/>
                </a:moveTo>
                <a:lnTo>
                  <a:pt x="4131276" y="0"/>
                </a:lnTo>
                <a:lnTo>
                  <a:pt x="4140659" y="61486"/>
                </a:lnTo>
                <a:cubicBezTo>
                  <a:pt x="4147746" y="131265"/>
                  <a:pt x="4151376" y="202065"/>
                  <a:pt x="4151376" y="273713"/>
                </a:cubicBezTo>
                <a:cubicBezTo>
                  <a:pt x="4151376" y="1420084"/>
                  <a:pt x="3222059" y="2349401"/>
                  <a:pt x="2075688" y="2349401"/>
                </a:cubicBezTo>
                <a:cubicBezTo>
                  <a:pt x="929317" y="2349401"/>
                  <a:pt x="0" y="1420084"/>
                  <a:pt x="0" y="273713"/>
                </a:cubicBezTo>
                <a:cubicBezTo>
                  <a:pt x="0" y="202065"/>
                  <a:pt x="3630" y="131265"/>
                  <a:pt x="10717" y="6148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sign on a flag&#10;&#10;Description automatically generated">
            <a:extLst>
              <a:ext uri="{FF2B5EF4-FFF2-40B4-BE49-F238E27FC236}">
                <a16:creationId xmlns:a16="http://schemas.microsoft.com/office/drawing/2014/main" id="{2A3CD4AA-02E1-071D-C09B-077198530D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5" y="1729563"/>
            <a:ext cx="4605380" cy="4203798"/>
          </a:xfrm>
          <a:prstGeom prst="rect">
            <a:avLst/>
          </a:prstGeom>
        </p:spPr>
      </p:pic>
    </p:spTree>
    <p:extLst>
      <p:ext uri="{BB962C8B-B14F-4D97-AF65-F5344CB8AC3E}">
        <p14:creationId xmlns:p14="http://schemas.microsoft.com/office/powerpoint/2010/main" val="1651905229"/>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NumTitle"/>
          <p:cNvSpPr txBox="1">
            <a:spLocks/>
          </p:cNvSpPr>
          <p:nvPr/>
        </p:nvSpPr>
        <p:spPr>
          <a:xfrm>
            <a:off x="1" y="740980"/>
            <a:ext cx="12192000" cy="6117019"/>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marL="342900" indent="-342900">
              <a:buFont typeface="Arial" panose="020B0604020202020204" pitchFamily="34" charset="0"/>
              <a:buChar char="•"/>
            </a:pPr>
            <a:r>
              <a:rPr lang="en-US" sz="2800" cap="none" dirty="0">
                <a:solidFill>
                  <a:schemeClr val="tx1"/>
                </a:solidFill>
                <a:latin typeface="+mn-lt"/>
              </a:rPr>
              <a:t>Now that the data is finally in and all Congressional seats have been called, it’s time to make some interpretations.</a:t>
            </a:r>
          </a:p>
          <a:p>
            <a:pPr marL="342900" indent="-342900">
              <a:buFont typeface="Arial" panose="020B0604020202020204" pitchFamily="34" charset="0"/>
              <a:buChar char="•"/>
            </a:pPr>
            <a:r>
              <a:rPr lang="en-US" sz="2800" cap="none" dirty="0">
                <a:solidFill>
                  <a:srgbClr val="0070C0"/>
                </a:solidFill>
                <a:latin typeface="+mn-lt"/>
              </a:rPr>
              <a:t>The first weeks afterwards were GOP triumphalist, with the Presidency and both chambers of Congress in GOP hands.  (With the 6-3 conservative supermajority in SCOTUS, that means all three branches of the US Govt are in conservative hands.)</a:t>
            </a:r>
          </a:p>
          <a:p>
            <a:pPr marL="342900" indent="-342900">
              <a:buFont typeface="Arial" panose="020B0604020202020204" pitchFamily="34" charset="0"/>
              <a:buChar char="•"/>
            </a:pPr>
            <a:r>
              <a:rPr lang="en-US" sz="2800" cap="none" dirty="0">
                <a:solidFill>
                  <a:schemeClr val="tx1"/>
                </a:solidFill>
                <a:latin typeface="+mn-lt"/>
              </a:rPr>
              <a:t>“The American people have re-elected President Trump </a:t>
            </a:r>
            <a:r>
              <a:rPr lang="en-US" sz="2800" b="1" u="sng" cap="none" dirty="0">
                <a:solidFill>
                  <a:schemeClr val="tx1"/>
                </a:solidFill>
                <a:latin typeface="+mn-lt"/>
              </a:rPr>
              <a:t>with an overwhelming mandate</a:t>
            </a:r>
            <a:r>
              <a:rPr lang="en-US" sz="2800" b="1" cap="none" dirty="0">
                <a:solidFill>
                  <a:schemeClr val="tx1"/>
                </a:solidFill>
                <a:latin typeface="+mn-lt"/>
              </a:rPr>
              <a:t> </a:t>
            </a:r>
            <a:r>
              <a:rPr lang="en-US" sz="2800" cap="none" dirty="0">
                <a:solidFill>
                  <a:schemeClr val="tx1"/>
                </a:solidFill>
                <a:latin typeface="+mn-lt"/>
              </a:rPr>
              <a:t>to Make America Great Again."  -- </a:t>
            </a:r>
            <a:r>
              <a:rPr lang="en-US" sz="2800" cap="none" dirty="0">
                <a:solidFill>
                  <a:schemeClr val="tx1"/>
                </a:solidFill>
                <a:latin typeface="+mn-lt"/>
                <a:hlinkClick r:id="rId2"/>
              </a:rPr>
              <a:t>Steven Cheung</a:t>
            </a:r>
            <a:r>
              <a:rPr lang="en-US" sz="2800" cap="none" dirty="0">
                <a:solidFill>
                  <a:schemeClr val="tx1"/>
                </a:solidFill>
                <a:latin typeface="+mn-lt"/>
              </a:rPr>
              <a:t>, Trump Press Spokesman, Nov 12 [all emphases are Prof. Beamer’s]</a:t>
            </a:r>
          </a:p>
          <a:p>
            <a:pPr marL="342900" indent="-342900">
              <a:buFont typeface="Arial" panose="020B0604020202020204" pitchFamily="34" charset="0"/>
              <a:buChar char="•"/>
            </a:pPr>
            <a:r>
              <a:rPr lang="en-US" sz="2800" cap="none" dirty="0">
                <a:solidFill>
                  <a:srgbClr val="0070C0"/>
                </a:solidFill>
                <a:latin typeface="+mn-lt"/>
              </a:rPr>
              <a:t>“Donald Trump’s </a:t>
            </a:r>
            <a:r>
              <a:rPr lang="en-US" sz="2800" b="1" u="sng" cap="none" dirty="0">
                <a:solidFill>
                  <a:srgbClr val="0070C0"/>
                </a:solidFill>
                <a:latin typeface="+mn-lt"/>
              </a:rPr>
              <a:t>overwhelming mandate </a:t>
            </a:r>
            <a:r>
              <a:rPr lang="en-US" sz="2800" cap="none" dirty="0">
                <a:solidFill>
                  <a:srgbClr val="0070C0"/>
                </a:solidFill>
                <a:latin typeface="+mn-lt"/>
              </a:rPr>
              <a:t>is a wake-up call for progressive parties who have lost touch with voters’ concerns." -- </a:t>
            </a:r>
            <a:r>
              <a:rPr lang="en-US" sz="2800" cap="none" dirty="0">
                <a:solidFill>
                  <a:srgbClr val="0070C0"/>
                </a:solidFill>
                <a:latin typeface="+mn-lt"/>
                <a:hlinkClick r:id="rId3">
                  <a:extLst>
                    <a:ext uri="{A12FA001-AC4F-418D-AE19-62706E023703}">
                      <ahyp:hlinkClr xmlns:ahyp="http://schemas.microsoft.com/office/drawing/2018/hyperlinkcolor" val="tx"/>
                    </a:ext>
                  </a:extLst>
                </a:hlinkClick>
              </a:rPr>
              <a:t>The Observer </a:t>
            </a:r>
            <a:r>
              <a:rPr lang="en-US" sz="2800" cap="none" dirty="0">
                <a:solidFill>
                  <a:srgbClr val="0070C0"/>
                </a:solidFill>
                <a:latin typeface="+mn-lt"/>
              </a:rPr>
              <a:t>(UK), Editorial, Nov. 9.</a:t>
            </a:r>
          </a:p>
          <a:p>
            <a:pPr marL="342900" indent="-342900">
              <a:buFont typeface="Arial" panose="020B0604020202020204" pitchFamily="34" charset="0"/>
              <a:buChar char="•"/>
            </a:pPr>
            <a:r>
              <a:rPr lang="en-US" sz="2800" cap="none" dirty="0">
                <a:solidFill>
                  <a:schemeClr val="tx1"/>
                </a:solidFill>
                <a:latin typeface="+mn-lt"/>
              </a:rPr>
              <a:t>“Last week Americans gave Republicans </a:t>
            </a:r>
            <a:r>
              <a:rPr lang="en-US" sz="2800" b="1" u="sng" cap="none" dirty="0">
                <a:solidFill>
                  <a:schemeClr val="tx1"/>
                </a:solidFill>
                <a:latin typeface="+mn-lt"/>
              </a:rPr>
              <a:t>an overwhelming mandate </a:t>
            </a:r>
            <a:r>
              <a:rPr lang="en-US" sz="2800" cap="none" dirty="0">
                <a:solidFill>
                  <a:schemeClr val="tx1"/>
                </a:solidFill>
                <a:latin typeface="+mn-lt"/>
              </a:rPr>
              <a:t>to fix everything the Democrats broke. We're already making plans.” Rep </a:t>
            </a:r>
            <a:r>
              <a:rPr lang="en-US" sz="2800" cap="none" dirty="0">
                <a:solidFill>
                  <a:schemeClr val="tx1"/>
                </a:solidFill>
                <a:latin typeface="+mn-lt"/>
                <a:hlinkClick r:id="rId4"/>
              </a:rPr>
              <a:t>Steve Scalise </a:t>
            </a:r>
            <a:r>
              <a:rPr lang="en-US" sz="2800" cap="none" dirty="0">
                <a:solidFill>
                  <a:schemeClr val="tx1"/>
                </a:solidFill>
                <a:latin typeface="+mn-lt"/>
              </a:rPr>
              <a:t>(R-LA) (Nov 12)</a:t>
            </a:r>
          </a:p>
          <a:p>
            <a:pPr marL="342900" indent="-342900">
              <a:buFont typeface="Arial" panose="020B0604020202020204" pitchFamily="34" charset="0"/>
              <a:buChar char="•"/>
            </a:pPr>
            <a:r>
              <a:rPr lang="en-US" sz="2800" cap="none" dirty="0">
                <a:solidFill>
                  <a:schemeClr val="tx1"/>
                </a:solidFill>
                <a:latin typeface="+mn-lt"/>
              </a:rPr>
              <a:t>“President Trump won by </a:t>
            </a:r>
            <a:r>
              <a:rPr lang="en-US" sz="2800" b="1" u="sng" cap="none" dirty="0">
                <a:solidFill>
                  <a:schemeClr val="tx1"/>
                </a:solidFill>
                <a:latin typeface="+mn-lt"/>
              </a:rPr>
              <a:t>a massive margin with a historic mandate </a:t>
            </a:r>
            <a:r>
              <a:rPr lang="en-US" sz="2800" cap="none" dirty="0">
                <a:solidFill>
                  <a:schemeClr val="tx1"/>
                </a:solidFill>
                <a:latin typeface="+mn-lt"/>
              </a:rPr>
              <a:t>&amp; he deserves the Cabinet he desires to govern.”  -- </a:t>
            </a:r>
            <a:r>
              <a:rPr lang="en-US" sz="2800" cap="none" dirty="0">
                <a:solidFill>
                  <a:schemeClr val="tx1"/>
                </a:solidFill>
                <a:latin typeface="+mn-lt"/>
                <a:hlinkClick r:id="rId5"/>
              </a:rPr>
              <a:t>Vivek Ramaswami </a:t>
            </a:r>
            <a:r>
              <a:rPr lang="en-US" sz="2800" cap="none" dirty="0">
                <a:solidFill>
                  <a:schemeClr val="tx1"/>
                </a:solidFill>
                <a:latin typeface="+mn-lt"/>
              </a:rPr>
              <a:t>on Twitter (Dec 7)</a:t>
            </a:r>
          </a:p>
        </p:txBody>
      </p:sp>
      <p:sp>
        <p:nvSpPr>
          <p:cNvPr id="2" name="BkTitle">
            <a:extLst>
              <a:ext uri="{FF2B5EF4-FFF2-40B4-BE49-F238E27FC236}">
                <a16:creationId xmlns:a16="http://schemas.microsoft.com/office/drawing/2014/main" id="{B60C6780-29ED-473A-A5FD-1B98D4A93980}"/>
              </a:ext>
            </a:extLst>
          </p:cNvPr>
          <p:cNvSpPr>
            <a:spLocks noGrp="1"/>
          </p:cNvSpPr>
          <p:nvPr>
            <p:ph type="title" idx="4294967295"/>
          </p:nvPr>
        </p:nvSpPr>
        <p:spPr>
          <a:xfrm>
            <a:off x="0" y="1"/>
            <a:ext cx="12192000" cy="914399"/>
          </a:xfrm>
        </p:spPr>
        <p:txBody>
          <a:bodyPr anchor="ctr">
            <a:normAutofit/>
          </a:bodyPr>
          <a:lstStyle/>
          <a:p>
            <a:pPr algn="ctr"/>
            <a:r>
              <a:rPr lang="en-US" b="1" dirty="0">
                <a:solidFill>
                  <a:srgbClr val="FF0000"/>
                </a:solidFill>
                <a:latin typeface="+mn-lt"/>
              </a:rPr>
              <a:t>Analysis:  A clear mandate?</a:t>
            </a:r>
          </a:p>
        </p:txBody>
      </p:sp>
    </p:spTree>
    <p:extLst>
      <p:ext uri="{BB962C8B-B14F-4D97-AF65-F5344CB8AC3E}">
        <p14:creationId xmlns:p14="http://schemas.microsoft.com/office/powerpoint/2010/main" val="444769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graph&#10;&#10;Description automatically generated">
            <a:extLst>
              <a:ext uri="{FF2B5EF4-FFF2-40B4-BE49-F238E27FC236}">
                <a16:creationId xmlns:a16="http://schemas.microsoft.com/office/drawing/2014/main" id="{A263ECC3-7F18-91B0-DDF1-B52C88AA05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131" y="5178763"/>
            <a:ext cx="10829737" cy="1679236"/>
          </a:xfrm>
          <a:prstGeom prst="rect">
            <a:avLst/>
          </a:prstGeom>
        </p:spPr>
      </p:pic>
      <p:pic>
        <p:nvPicPr>
          <p:cNvPr id="4" name="Picture 3">
            <a:extLst>
              <a:ext uri="{FF2B5EF4-FFF2-40B4-BE49-F238E27FC236}">
                <a16:creationId xmlns:a16="http://schemas.microsoft.com/office/drawing/2014/main" id="{AC1BC640-688B-326D-8831-3603EF49A9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1944" y="1010094"/>
            <a:ext cx="5940055" cy="3923414"/>
          </a:xfrm>
          <a:prstGeom prst="rect">
            <a:avLst/>
          </a:prstGeom>
        </p:spPr>
      </p:pic>
      <p:sp>
        <p:nvSpPr>
          <p:cNvPr id="5" name="ChapNumTitle"/>
          <p:cNvSpPr txBox="1">
            <a:spLocks/>
          </p:cNvSpPr>
          <p:nvPr/>
        </p:nvSpPr>
        <p:spPr>
          <a:xfrm>
            <a:off x="-85060" y="1114292"/>
            <a:ext cx="6709144" cy="5743707"/>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marL="342900" indent="-342900">
              <a:buFont typeface="Arial" panose="020B0604020202020204" pitchFamily="34" charset="0"/>
              <a:buChar char="•"/>
            </a:pPr>
            <a:r>
              <a:rPr lang="en-US" sz="3200" cap="none" dirty="0">
                <a:solidFill>
                  <a:srgbClr val="0070C0"/>
                </a:solidFill>
                <a:latin typeface="+mn-lt"/>
              </a:rPr>
              <a:t>You’ve no doubt heard that the GOP did well in the elections last month.</a:t>
            </a:r>
          </a:p>
          <a:p>
            <a:pPr marL="342900" indent="-342900">
              <a:buFont typeface="Arial" panose="020B0604020202020204" pitchFamily="34" charset="0"/>
              <a:buChar char="•"/>
            </a:pPr>
            <a:r>
              <a:rPr lang="en-US" sz="3200" cap="none" dirty="0">
                <a:solidFill>
                  <a:srgbClr val="002060"/>
                </a:solidFill>
                <a:latin typeface="+mn-lt"/>
              </a:rPr>
              <a:t>Trump clearly beat Harris in the Electoral College (Source: AP)</a:t>
            </a:r>
          </a:p>
          <a:p>
            <a:pPr marL="342900" indent="-342900">
              <a:buFont typeface="Arial" panose="020B0604020202020204" pitchFamily="34" charset="0"/>
              <a:buChar char="•"/>
            </a:pPr>
            <a:r>
              <a:rPr lang="en-US" sz="3200" cap="none" dirty="0">
                <a:solidFill>
                  <a:srgbClr val="0070C0"/>
                </a:solidFill>
                <a:latin typeface="+mn-lt"/>
              </a:rPr>
              <a:t>Trump also won a plurality in the popular vote:  77.2 mil votes to 75 mil votes, a nearly 2.3 mil vote difference (Source: </a:t>
            </a:r>
            <a:r>
              <a:rPr lang="en-US" sz="3200" cap="none" dirty="0">
                <a:solidFill>
                  <a:srgbClr val="0070C0"/>
                </a:solidFill>
                <a:latin typeface="+mn-lt"/>
                <a:hlinkClick r:id="rId4"/>
              </a:rPr>
              <a:t>Cook Political Report</a:t>
            </a:r>
            <a:r>
              <a:rPr lang="en-US" sz="3200" cap="none" dirty="0">
                <a:solidFill>
                  <a:srgbClr val="0070C0"/>
                </a:solidFill>
                <a:latin typeface="+mn-lt"/>
              </a:rPr>
              <a:t>)</a:t>
            </a:r>
          </a:p>
        </p:txBody>
      </p:sp>
      <p:sp>
        <p:nvSpPr>
          <p:cNvPr id="2" name="BkTitle">
            <a:extLst>
              <a:ext uri="{FF2B5EF4-FFF2-40B4-BE49-F238E27FC236}">
                <a16:creationId xmlns:a16="http://schemas.microsoft.com/office/drawing/2014/main" id="{B60C6780-29ED-473A-A5FD-1B98D4A93980}"/>
              </a:ext>
            </a:extLst>
          </p:cNvPr>
          <p:cNvSpPr>
            <a:spLocks noGrp="1"/>
          </p:cNvSpPr>
          <p:nvPr>
            <p:ph type="title" idx="4294967295"/>
          </p:nvPr>
        </p:nvSpPr>
        <p:spPr>
          <a:xfrm>
            <a:off x="0" y="1"/>
            <a:ext cx="12192000" cy="1188719"/>
          </a:xfrm>
        </p:spPr>
        <p:txBody>
          <a:bodyPr anchor="ctr">
            <a:normAutofit/>
          </a:bodyPr>
          <a:lstStyle/>
          <a:p>
            <a:pPr algn="ctr"/>
            <a:r>
              <a:rPr lang="en-US" sz="5400" b="1" dirty="0">
                <a:solidFill>
                  <a:srgbClr val="FF0000"/>
                </a:solidFill>
              </a:rPr>
              <a:t>Upfront:  The 2024 Election Results</a:t>
            </a:r>
          </a:p>
        </p:txBody>
      </p:sp>
    </p:spTree>
    <p:extLst>
      <p:ext uri="{BB962C8B-B14F-4D97-AF65-F5344CB8AC3E}">
        <p14:creationId xmlns:p14="http://schemas.microsoft.com/office/powerpoint/2010/main" val="3105380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dissolv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F55EF-4EE2-5EFD-D4F4-79F1EB8E18FF}"/>
            </a:ext>
          </a:extLst>
        </p:cNvPr>
        <p:cNvGrpSpPr/>
        <p:nvPr/>
      </p:nvGrpSpPr>
      <p:grpSpPr>
        <a:xfrm>
          <a:off x="0" y="0"/>
          <a:ext cx="0" cy="0"/>
          <a:chOff x="0" y="0"/>
          <a:chExt cx="0" cy="0"/>
        </a:xfrm>
      </p:grpSpPr>
      <p:sp>
        <p:nvSpPr>
          <p:cNvPr id="5" name="ChapNumTitle">
            <a:extLst>
              <a:ext uri="{FF2B5EF4-FFF2-40B4-BE49-F238E27FC236}">
                <a16:creationId xmlns:a16="http://schemas.microsoft.com/office/drawing/2014/main" id="{6C961B75-320A-55F2-EE78-CCEB1338792E}"/>
              </a:ext>
            </a:extLst>
          </p:cNvPr>
          <p:cNvSpPr txBox="1">
            <a:spLocks/>
          </p:cNvSpPr>
          <p:nvPr/>
        </p:nvSpPr>
        <p:spPr>
          <a:xfrm>
            <a:off x="-85060" y="1114292"/>
            <a:ext cx="4641294" cy="5743707"/>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marL="342900" indent="-342900">
              <a:buFont typeface="Arial" panose="020B0604020202020204" pitchFamily="34" charset="0"/>
              <a:buChar char="•"/>
            </a:pPr>
            <a:r>
              <a:rPr lang="en-US" sz="2800" cap="none" dirty="0">
                <a:solidFill>
                  <a:schemeClr val="tx1"/>
                </a:solidFill>
                <a:latin typeface="+mn-lt"/>
              </a:rPr>
              <a:t>As you can see, the balance of the Senate shifted from 51 Dem-49 GOP to 47-53.</a:t>
            </a:r>
          </a:p>
          <a:p>
            <a:pPr marL="342900" indent="-342900">
              <a:buFont typeface="Arial" panose="020B0604020202020204" pitchFamily="34" charset="0"/>
              <a:buChar char="•"/>
            </a:pPr>
            <a:r>
              <a:rPr lang="en-US" sz="2800" cap="none" dirty="0">
                <a:solidFill>
                  <a:srgbClr val="0070C0"/>
                </a:solidFill>
                <a:latin typeface="+mn-lt"/>
              </a:rPr>
              <a:t>The Dems lost 4 seats, a significant loss, and the GOP now has a majority.</a:t>
            </a:r>
          </a:p>
          <a:p>
            <a:pPr marL="342900" indent="-342900">
              <a:buFont typeface="Arial" panose="020B0604020202020204" pitchFamily="34" charset="0"/>
              <a:buChar char="•"/>
            </a:pPr>
            <a:r>
              <a:rPr lang="en-US" sz="2800" cap="none" dirty="0">
                <a:solidFill>
                  <a:schemeClr val="tx1"/>
                </a:solidFill>
                <a:latin typeface="+mn-lt"/>
              </a:rPr>
              <a:t>Note it’s not a Filibuster-proof majority (req. 60 seats).</a:t>
            </a:r>
          </a:p>
          <a:p>
            <a:pPr marL="342900" indent="-342900">
              <a:buFont typeface="Arial" panose="020B0604020202020204" pitchFamily="34" charset="0"/>
              <a:buChar char="•"/>
            </a:pPr>
            <a:r>
              <a:rPr lang="en-US" sz="2800" cap="none" dirty="0">
                <a:solidFill>
                  <a:srgbClr val="0070C0"/>
                </a:solidFill>
                <a:latin typeface="+mn-lt"/>
              </a:rPr>
              <a:t>But this makes confirming POTUS nominations easier for Trump 47, and puts GOP in charge of all policy committees.</a:t>
            </a:r>
          </a:p>
        </p:txBody>
      </p:sp>
      <p:sp>
        <p:nvSpPr>
          <p:cNvPr id="2" name="BkTitle">
            <a:extLst>
              <a:ext uri="{FF2B5EF4-FFF2-40B4-BE49-F238E27FC236}">
                <a16:creationId xmlns:a16="http://schemas.microsoft.com/office/drawing/2014/main" id="{D507C116-E111-3A5A-6116-95DC91DAC1E1}"/>
              </a:ext>
            </a:extLst>
          </p:cNvPr>
          <p:cNvSpPr>
            <a:spLocks noGrp="1"/>
          </p:cNvSpPr>
          <p:nvPr>
            <p:ph type="title" idx="4294967295"/>
          </p:nvPr>
        </p:nvSpPr>
        <p:spPr>
          <a:xfrm>
            <a:off x="0" y="1"/>
            <a:ext cx="12192000" cy="1188719"/>
          </a:xfrm>
        </p:spPr>
        <p:txBody>
          <a:bodyPr anchor="ctr">
            <a:normAutofit/>
          </a:bodyPr>
          <a:lstStyle/>
          <a:p>
            <a:pPr algn="ctr"/>
            <a:r>
              <a:rPr lang="en-US" sz="5400" b="1" dirty="0" err="1">
                <a:solidFill>
                  <a:srgbClr val="FF0000"/>
                </a:solidFill>
              </a:rPr>
              <a:t>Downballot</a:t>
            </a:r>
            <a:r>
              <a:rPr lang="en-US" sz="5400" b="1" dirty="0">
                <a:solidFill>
                  <a:srgbClr val="FF0000"/>
                </a:solidFill>
              </a:rPr>
              <a:t>:  The Senate Results</a:t>
            </a:r>
          </a:p>
        </p:txBody>
      </p:sp>
      <p:pic>
        <p:nvPicPr>
          <p:cNvPr id="6" name="Picture 5" descr="A map of the united states&#10;&#10;Description automatically generated">
            <a:extLst>
              <a:ext uri="{FF2B5EF4-FFF2-40B4-BE49-F238E27FC236}">
                <a16:creationId xmlns:a16="http://schemas.microsoft.com/office/drawing/2014/main" id="{F79A9CA1-371F-0379-1D0E-1E22B6CB2B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1036711"/>
            <a:ext cx="7772400" cy="5159138"/>
          </a:xfrm>
          <a:prstGeom prst="rect">
            <a:avLst/>
          </a:prstGeom>
        </p:spPr>
      </p:pic>
      <p:sp>
        <p:nvSpPr>
          <p:cNvPr id="8" name="TextBox 7">
            <a:extLst>
              <a:ext uri="{FF2B5EF4-FFF2-40B4-BE49-F238E27FC236}">
                <a16:creationId xmlns:a16="http://schemas.microsoft.com/office/drawing/2014/main" id="{E6A84E4E-D377-B7CA-C00A-F74DB0472BDB}"/>
              </a:ext>
            </a:extLst>
          </p:cNvPr>
          <p:cNvSpPr txBox="1"/>
          <p:nvPr/>
        </p:nvSpPr>
        <p:spPr>
          <a:xfrm>
            <a:off x="3223470" y="6342258"/>
            <a:ext cx="8972072" cy="369332"/>
          </a:xfrm>
          <a:prstGeom prst="rect">
            <a:avLst/>
          </a:prstGeom>
          <a:noFill/>
        </p:spPr>
        <p:txBody>
          <a:bodyPr wrap="none" rtlCol="0">
            <a:spAutoFit/>
          </a:bodyPr>
          <a:lstStyle/>
          <a:p>
            <a:r>
              <a:rPr lang="en-US" i="1" dirty="0"/>
              <a:t>(Only a third of the Senate is up for election every 2 years, so states without elections in white)</a:t>
            </a:r>
          </a:p>
        </p:txBody>
      </p:sp>
    </p:spTree>
    <p:extLst>
      <p:ext uri="{BB962C8B-B14F-4D97-AF65-F5344CB8AC3E}">
        <p14:creationId xmlns:p14="http://schemas.microsoft.com/office/powerpoint/2010/main" val="2705764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3D590-1749-C934-8A30-0BB7BCD8259A}"/>
            </a:ext>
          </a:extLst>
        </p:cNvPr>
        <p:cNvGrpSpPr/>
        <p:nvPr/>
      </p:nvGrpSpPr>
      <p:grpSpPr>
        <a:xfrm>
          <a:off x="0" y="0"/>
          <a:ext cx="0" cy="0"/>
          <a:chOff x="0" y="0"/>
          <a:chExt cx="0" cy="0"/>
        </a:xfrm>
      </p:grpSpPr>
      <p:pic>
        <p:nvPicPr>
          <p:cNvPr id="6" name="Picture 5" descr="A map of the united states&#10;&#10;Description automatically generated">
            <a:extLst>
              <a:ext uri="{FF2B5EF4-FFF2-40B4-BE49-F238E27FC236}">
                <a16:creationId xmlns:a16="http://schemas.microsoft.com/office/drawing/2014/main" id="{71410C03-7317-256A-3B02-2F3280F066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882868"/>
            <a:ext cx="7772400" cy="5883691"/>
          </a:xfrm>
          <a:prstGeom prst="rect">
            <a:avLst/>
          </a:prstGeom>
        </p:spPr>
      </p:pic>
      <p:sp>
        <p:nvSpPr>
          <p:cNvPr id="5" name="ChapNumTitle">
            <a:extLst>
              <a:ext uri="{FF2B5EF4-FFF2-40B4-BE49-F238E27FC236}">
                <a16:creationId xmlns:a16="http://schemas.microsoft.com/office/drawing/2014/main" id="{E3885259-9369-D20D-3492-50CAB588E9D2}"/>
              </a:ext>
            </a:extLst>
          </p:cNvPr>
          <p:cNvSpPr txBox="1">
            <a:spLocks/>
          </p:cNvSpPr>
          <p:nvPr/>
        </p:nvSpPr>
        <p:spPr>
          <a:xfrm>
            <a:off x="-1" y="1114293"/>
            <a:ext cx="4682359" cy="5743707"/>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marL="342900" indent="-342900">
              <a:buFont typeface="Arial" panose="020B0604020202020204" pitchFamily="34" charset="0"/>
              <a:buChar char="•"/>
            </a:pPr>
            <a:r>
              <a:rPr lang="en-US" sz="3000" cap="none" dirty="0">
                <a:solidFill>
                  <a:schemeClr val="tx1"/>
                </a:solidFill>
                <a:latin typeface="+mn-lt"/>
              </a:rPr>
              <a:t>The GOP won there too.</a:t>
            </a:r>
          </a:p>
          <a:p>
            <a:pPr marL="342900" indent="-342900">
              <a:buFont typeface="Arial" panose="020B0604020202020204" pitchFamily="34" charset="0"/>
              <a:buChar char="•"/>
            </a:pPr>
            <a:r>
              <a:rPr lang="en-US" sz="3000" cap="none" dirty="0">
                <a:solidFill>
                  <a:srgbClr val="0070C0"/>
                </a:solidFill>
                <a:latin typeface="+mn-lt"/>
              </a:rPr>
              <a:t>It keeps its House majority.</a:t>
            </a:r>
          </a:p>
          <a:p>
            <a:pPr marL="342900" indent="-342900">
              <a:buFont typeface="Arial" panose="020B0604020202020204" pitchFamily="34" charset="0"/>
              <a:buChar char="•"/>
            </a:pPr>
            <a:r>
              <a:rPr lang="en-US" sz="3000" cap="none" dirty="0">
                <a:solidFill>
                  <a:schemeClr val="tx1"/>
                </a:solidFill>
                <a:latin typeface="+mn-lt"/>
              </a:rPr>
              <a:t>Note that it’s a very slender majority.  Must have near-unanimity.  Three GOP rep defections and policies won’t pass.</a:t>
            </a:r>
          </a:p>
          <a:p>
            <a:pPr marL="342900" indent="-342900">
              <a:buFont typeface="Arial" panose="020B0604020202020204" pitchFamily="34" charset="0"/>
              <a:buChar char="•"/>
            </a:pPr>
            <a:r>
              <a:rPr lang="en-US" sz="3000" cap="none" dirty="0">
                <a:solidFill>
                  <a:srgbClr val="0070C0"/>
                </a:solidFill>
                <a:latin typeface="+mn-lt"/>
              </a:rPr>
              <a:t>And the GOP in fact lost one seat from 2022 elections.</a:t>
            </a:r>
          </a:p>
          <a:p>
            <a:pPr marL="342900" indent="-342900">
              <a:buFont typeface="Arial" panose="020B0604020202020204" pitchFamily="34" charset="0"/>
              <a:buChar char="•"/>
            </a:pPr>
            <a:r>
              <a:rPr lang="en-US" sz="3000" cap="none" dirty="0">
                <a:solidFill>
                  <a:schemeClr val="tx1"/>
                </a:solidFill>
                <a:latin typeface="+mn-lt"/>
              </a:rPr>
              <a:t>But as a visual, this map looks very red.  We’ll get to that later.</a:t>
            </a:r>
          </a:p>
          <a:p>
            <a:pPr marL="342900" indent="-342900">
              <a:buFont typeface="Arial" panose="020B0604020202020204" pitchFamily="34" charset="0"/>
              <a:buChar char="•"/>
            </a:pPr>
            <a:endParaRPr lang="en-US" sz="3000" cap="none" dirty="0">
              <a:solidFill>
                <a:srgbClr val="0070C0"/>
              </a:solidFill>
              <a:latin typeface="+mn-lt"/>
            </a:endParaRPr>
          </a:p>
        </p:txBody>
      </p:sp>
      <p:sp>
        <p:nvSpPr>
          <p:cNvPr id="2" name="BkTitle">
            <a:extLst>
              <a:ext uri="{FF2B5EF4-FFF2-40B4-BE49-F238E27FC236}">
                <a16:creationId xmlns:a16="http://schemas.microsoft.com/office/drawing/2014/main" id="{EF1550B0-33A1-8D63-6C3E-D0B9B85B3FFB}"/>
              </a:ext>
            </a:extLst>
          </p:cNvPr>
          <p:cNvSpPr>
            <a:spLocks noGrp="1"/>
          </p:cNvSpPr>
          <p:nvPr>
            <p:ph type="title" idx="4294967295"/>
          </p:nvPr>
        </p:nvSpPr>
        <p:spPr>
          <a:xfrm>
            <a:off x="0" y="1"/>
            <a:ext cx="12192000" cy="1188719"/>
          </a:xfrm>
        </p:spPr>
        <p:txBody>
          <a:bodyPr anchor="ctr">
            <a:normAutofit/>
          </a:bodyPr>
          <a:lstStyle/>
          <a:p>
            <a:pPr algn="ctr"/>
            <a:r>
              <a:rPr lang="en-US" sz="5400" b="1" dirty="0" err="1">
                <a:solidFill>
                  <a:srgbClr val="FF0000"/>
                </a:solidFill>
              </a:rPr>
              <a:t>Downballot</a:t>
            </a:r>
            <a:r>
              <a:rPr lang="en-US" sz="5400" b="1" dirty="0">
                <a:solidFill>
                  <a:srgbClr val="FF0000"/>
                </a:solidFill>
              </a:rPr>
              <a:t> 2:  The House of Reps Results</a:t>
            </a:r>
          </a:p>
        </p:txBody>
      </p:sp>
    </p:spTree>
    <p:extLst>
      <p:ext uri="{BB962C8B-B14F-4D97-AF65-F5344CB8AC3E}">
        <p14:creationId xmlns:p14="http://schemas.microsoft.com/office/powerpoint/2010/main" val="260928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FBA20-49FB-BBBB-9177-A784708093B2}"/>
            </a:ext>
          </a:extLst>
        </p:cNvPr>
        <p:cNvGrpSpPr/>
        <p:nvPr/>
      </p:nvGrpSpPr>
      <p:grpSpPr>
        <a:xfrm>
          <a:off x="0" y="0"/>
          <a:ext cx="0" cy="0"/>
          <a:chOff x="0" y="0"/>
          <a:chExt cx="0" cy="0"/>
        </a:xfrm>
      </p:grpSpPr>
      <p:sp>
        <p:nvSpPr>
          <p:cNvPr id="5" name="ChapNumTitle">
            <a:extLst>
              <a:ext uri="{FF2B5EF4-FFF2-40B4-BE49-F238E27FC236}">
                <a16:creationId xmlns:a16="http://schemas.microsoft.com/office/drawing/2014/main" id="{D5C127A6-B868-52FE-5817-58C93FE5FD90}"/>
              </a:ext>
            </a:extLst>
          </p:cNvPr>
          <p:cNvSpPr txBox="1">
            <a:spLocks/>
          </p:cNvSpPr>
          <p:nvPr/>
        </p:nvSpPr>
        <p:spPr>
          <a:xfrm>
            <a:off x="0" y="693683"/>
            <a:ext cx="12192000" cy="6164316"/>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marL="342900" indent="-342900">
              <a:buFont typeface="Arial" panose="020B0604020202020204" pitchFamily="34" charset="0"/>
              <a:buChar char="•"/>
            </a:pPr>
            <a:r>
              <a:rPr lang="en-US" sz="4000" cap="none" dirty="0">
                <a:solidFill>
                  <a:schemeClr val="tx1"/>
                </a:solidFill>
                <a:latin typeface="+mn-lt"/>
              </a:rPr>
              <a:t>Given that a “</a:t>
            </a:r>
            <a:r>
              <a:rPr lang="en-US" sz="4000" b="1" cap="none" dirty="0">
                <a:solidFill>
                  <a:schemeClr val="tx1"/>
                </a:solidFill>
                <a:latin typeface="+mn-lt"/>
              </a:rPr>
              <a:t>mandate</a:t>
            </a:r>
            <a:r>
              <a:rPr lang="en-US" sz="4000" cap="none" dirty="0">
                <a:solidFill>
                  <a:schemeClr val="tx1"/>
                </a:solidFill>
                <a:latin typeface="+mn-lt"/>
              </a:rPr>
              <a:t>” means “</a:t>
            </a:r>
            <a:r>
              <a:rPr lang="en-US" sz="4000" b="1" cap="none" dirty="0">
                <a:solidFill>
                  <a:schemeClr val="tx1"/>
                </a:solidFill>
                <a:latin typeface="+mn-lt"/>
              </a:rPr>
              <a:t>the authority to carry out a policy or course of action, regarded as given by the electorate to a candidate or party that is victorious in an election</a:t>
            </a:r>
            <a:r>
              <a:rPr lang="en-US" sz="4000" cap="none" dirty="0">
                <a:solidFill>
                  <a:schemeClr val="tx1"/>
                </a:solidFill>
                <a:latin typeface="+mn-lt"/>
              </a:rPr>
              <a:t>” (Oxford Dict.), this election is being interpreted as giving Trump and the GOP a free hand to remake the US into MAGA America.  </a:t>
            </a:r>
          </a:p>
          <a:p>
            <a:pPr marL="342900" indent="-342900">
              <a:buFont typeface="Arial" panose="020B0604020202020204" pitchFamily="34" charset="0"/>
              <a:buChar char="•"/>
            </a:pPr>
            <a:r>
              <a:rPr lang="en-US" sz="4000" cap="none" dirty="0">
                <a:solidFill>
                  <a:srgbClr val="0070C0"/>
                </a:solidFill>
                <a:latin typeface="+mn-lt"/>
              </a:rPr>
              <a:t>It’s apparently what The People want.  They’re arguing that voters handed Trump a “massive” and “overwhelming” win in the election.</a:t>
            </a:r>
          </a:p>
          <a:p>
            <a:pPr marL="342900" indent="-342900">
              <a:buFont typeface="Arial" panose="020B0604020202020204" pitchFamily="34" charset="0"/>
              <a:buChar char="•"/>
            </a:pPr>
            <a:r>
              <a:rPr lang="en-US" sz="4000" cap="none" dirty="0">
                <a:solidFill>
                  <a:schemeClr val="tx1"/>
                </a:solidFill>
                <a:latin typeface="+mn-lt"/>
              </a:rPr>
              <a:t>Really?  Let’s look at some fine print here:</a:t>
            </a:r>
            <a:endParaRPr lang="en-US" sz="4000" cap="none" dirty="0">
              <a:solidFill>
                <a:srgbClr val="0070C0"/>
              </a:solidFill>
              <a:latin typeface="+mn-lt"/>
            </a:endParaRPr>
          </a:p>
        </p:txBody>
      </p:sp>
      <p:sp>
        <p:nvSpPr>
          <p:cNvPr id="2" name="BkTitle">
            <a:extLst>
              <a:ext uri="{FF2B5EF4-FFF2-40B4-BE49-F238E27FC236}">
                <a16:creationId xmlns:a16="http://schemas.microsoft.com/office/drawing/2014/main" id="{CA5DCCF6-9532-EDE0-AC0B-E743C219D93C}"/>
              </a:ext>
            </a:extLst>
          </p:cNvPr>
          <p:cNvSpPr>
            <a:spLocks noGrp="1"/>
          </p:cNvSpPr>
          <p:nvPr>
            <p:ph type="title" idx="4294967295"/>
          </p:nvPr>
        </p:nvSpPr>
        <p:spPr>
          <a:xfrm>
            <a:off x="0" y="1"/>
            <a:ext cx="12192000" cy="914399"/>
          </a:xfrm>
        </p:spPr>
        <p:txBody>
          <a:bodyPr anchor="ctr">
            <a:normAutofit/>
          </a:bodyPr>
          <a:lstStyle/>
          <a:p>
            <a:pPr algn="ctr"/>
            <a:r>
              <a:rPr lang="en-US" b="1" dirty="0">
                <a:solidFill>
                  <a:srgbClr val="FF0000"/>
                </a:solidFill>
                <a:latin typeface="+mn-lt"/>
              </a:rPr>
              <a:t>Analysis:  A clear mandate?</a:t>
            </a:r>
          </a:p>
        </p:txBody>
      </p:sp>
    </p:spTree>
    <p:extLst>
      <p:ext uri="{BB962C8B-B14F-4D97-AF65-F5344CB8AC3E}">
        <p14:creationId xmlns:p14="http://schemas.microsoft.com/office/powerpoint/2010/main" val="916670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NumTitle"/>
          <p:cNvSpPr txBox="1">
            <a:spLocks/>
          </p:cNvSpPr>
          <p:nvPr/>
        </p:nvSpPr>
        <p:spPr>
          <a:xfrm>
            <a:off x="1" y="2370405"/>
            <a:ext cx="12191999" cy="4487595"/>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marL="571500" indent="-571500">
              <a:buFont typeface="Arial" panose="020B0604020202020204" pitchFamily="34" charset="0"/>
              <a:buChar char="•"/>
            </a:pPr>
            <a:r>
              <a:rPr lang="en-US" sz="3200" cap="none" dirty="0">
                <a:solidFill>
                  <a:schemeClr val="tx1"/>
                </a:solidFill>
                <a:latin typeface="+mn-lt"/>
              </a:rPr>
              <a:t>Yes, Trump got more votes than Harris.  But in terms of % of the vote, he did not get a </a:t>
            </a:r>
            <a:r>
              <a:rPr lang="en-US" sz="3200" b="1" cap="none" dirty="0">
                <a:solidFill>
                  <a:schemeClr val="tx1"/>
                </a:solidFill>
                <a:latin typeface="+mn-lt"/>
              </a:rPr>
              <a:t>majority</a:t>
            </a:r>
            <a:r>
              <a:rPr lang="en-US" sz="3200" cap="none" dirty="0">
                <a:solidFill>
                  <a:schemeClr val="tx1"/>
                </a:solidFill>
                <a:latin typeface="+mn-lt"/>
              </a:rPr>
              <a:t> (more than 50%).  He got a </a:t>
            </a:r>
            <a:r>
              <a:rPr lang="en-US" sz="3200" b="1" i="1" cap="none" dirty="0">
                <a:solidFill>
                  <a:schemeClr val="tx1"/>
                </a:solidFill>
                <a:latin typeface="+mn-lt"/>
              </a:rPr>
              <a:t>plurality</a:t>
            </a:r>
            <a:r>
              <a:rPr lang="en-US" sz="3200" cap="none" dirty="0">
                <a:solidFill>
                  <a:schemeClr val="tx1"/>
                </a:solidFill>
                <a:latin typeface="+mn-lt"/>
              </a:rPr>
              <a:t>:  49.79% of the vote.  It’s a win, but arguably not “massive” or “overwhelming”.</a:t>
            </a:r>
          </a:p>
          <a:p>
            <a:pPr marL="571500" indent="-571500">
              <a:buFont typeface="Arial" panose="020B0604020202020204" pitchFamily="34" charset="0"/>
              <a:buChar char="•"/>
            </a:pPr>
            <a:r>
              <a:rPr lang="en-US" sz="3200" cap="none" dirty="0">
                <a:solidFill>
                  <a:srgbClr val="0070C0"/>
                </a:solidFill>
                <a:latin typeface="+mn-lt"/>
              </a:rPr>
              <a:t>Yes, he did much better in the Electoral College (312 to 226), but as we studied this semester, the EC skews things, and has even handed elections to the person who did NOT get the most votes in the election  (e.g., Trump-Clinton in 2016), especially if they’re GOP.</a:t>
            </a:r>
          </a:p>
          <a:p>
            <a:pPr marL="571500" indent="-571500">
              <a:buFont typeface="Arial" panose="020B0604020202020204" pitchFamily="34" charset="0"/>
              <a:buChar char="•"/>
            </a:pPr>
            <a:r>
              <a:rPr lang="en-US" sz="3200" cap="none" dirty="0">
                <a:solidFill>
                  <a:schemeClr val="tx1"/>
                </a:solidFill>
                <a:latin typeface="+mn-lt"/>
              </a:rPr>
              <a:t>In 2016, Clinton won the popular vote, but didn’t take enough states.  So the EC is not a reliable gauge of a popular mandate.  And consider this:</a:t>
            </a:r>
          </a:p>
        </p:txBody>
      </p:sp>
      <p:sp>
        <p:nvSpPr>
          <p:cNvPr id="2" name="BkTitle">
            <a:extLst>
              <a:ext uri="{FF2B5EF4-FFF2-40B4-BE49-F238E27FC236}">
                <a16:creationId xmlns:a16="http://schemas.microsoft.com/office/drawing/2014/main" id="{B60C6780-29ED-473A-A5FD-1B98D4A93980}"/>
              </a:ext>
            </a:extLst>
          </p:cNvPr>
          <p:cNvSpPr>
            <a:spLocks noGrp="1"/>
          </p:cNvSpPr>
          <p:nvPr>
            <p:ph type="title" idx="4294967295"/>
          </p:nvPr>
        </p:nvSpPr>
        <p:spPr>
          <a:xfrm>
            <a:off x="235790" y="3"/>
            <a:ext cx="11575210" cy="815544"/>
          </a:xfrm>
        </p:spPr>
        <p:txBody>
          <a:bodyPr>
            <a:normAutofit/>
          </a:bodyPr>
          <a:lstStyle/>
          <a:p>
            <a:pPr algn="ctr"/>
            <a:r>
              <a:rPr lang="en-US" b="1" dirty="0">
                <a:solidFill>
                  <a:srgbClr val="FF0000"/>
                </a:solidFill>
              </a:rPr>
              <a:t>Did Trump have an “overwhelming” win?  No.</a:t>
            </a:r>
          </a:p>
        </p:txBody>
      </p:sp>
      <p:pic>
        <p:nvPicPr>
          <p:cNvPr id="3" name="Picture 2" descr="A screenshot of a graph&#10;&#10;Description automatically generated">
            <a:extLst>
              <a:ext uri="{FF2B5EF4-FFF2-40B4-BE49-F238E27FC236}">
                <a16:creationId xmlns:a16="http://schemas.microsoft.com/office/drawing/2014/main" id="{F5B4B8EA-6716-726B-C666-032A8E5090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011" y="691169"/>
            <a:ext cx="10829737" cy="1679236"/>
          </a:xfrm>
          <a:prstGeom prst="rect">
            <a:avLst/>
          </a:prstGeom>
        </p:spPr>
      </p:pic>
      <p:sp>
        <p:nvSpPr>
          <p:cNvPr id="4" name="Oval 3">
            <a:extLst>
              <a:ext uri="{FF2B5EF4-FFF2-40B4-BE49-F238E27FC236}">
                <a16:creationId xmlns:a16="http://schemas.microsoft.com/office/drawing/2014/main" id="{281ED7A2-1050-D482-A1DC-9AD345A33B15}"/>
              </a:ext>
            </a:extLst>
          </p:cNvPr>
          <p:cNvSpPr/>
          <p:nvPr/>
        </p:nvSpPr>
        <p:spPr>
          <a:xfrm>
            <a:off x="5412544" y="1098941"/>
            <a:ext cx="1366912" cy="815544"/>
          </a:xfrm>
          <a:prstGeom prst="ellipse">
            <a:avLst/>
          </a:prstGeom>
          <a:solidFill>
            <a:srgbClr val="FFFF00">
              <a:alpha val="51108"/>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6080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video&#10;&#10;Description automatically generated">
            <a:extLst>
              <a:ext uri="{FF2B5EF4-FFF2-40B4-BE49-F238E27FC236}">
                <a16:creationId xmlns:a16="http://schemas.microsoft.com/office/drawing/2014/main" id="{85CEA2F8-826E-D838-0ECA-A50E791FC2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97114"/>
            <a:ext cx="7772400" cy="4384836"/>
          </a:xfrm>
          <a:prstGeom prst="rect">
            <a:avLst/>
          </a:prstGeom>
        </p:spPr>
      </p:pic>
      <p:sp>
        <p:nvSpPr>
          <p:cNvPr id="5" name="ChapNumTitle"/>
          <p:cNvSpPr txBox="1">
            <a:spLocks/>
          </p:cNvSpPr>
          <p:nvPr/>
        </p:nvSpPr>
        <p:spPr>
          <a:xfrm>
            <a:off x="7772400" y="724871"/>
            <a:ext cx="4183967" cy="4357080"/>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r>
              <a:rPr lang="en-US" sz="2800" cap="none" dirty="0">
                <a:solidFill>
                  <a:srgbClr val="0070C0"/>
                </a:solidFill>
                <a:latin typeface="+mn-lt"/>
              </a:rPr>
              <a:t>If we’re looking at popular vote margins, in 2016 </a:t>
            </a:r>
            <a:r>
              <a:rPr lang="en-US" sz="2800" b="1" cap="none" dirty="0">
                <a:solidFill>
                  <a:srgbClr val="0070C0"/>
                </a:solidFill>
                <a:latin typeface="+mn-lt"/>
              </a:rPr>
              <a:t>Hillary</a:t>
            </a:r>
            <a:r>
              <a:rPr lang="en-US" sz="2800" cap="none" dirty="0">
                <a:solidFill>
                  <a:srgbClr val="0070C0"/>
                </a:solidFill>
                <a:latin typeface="+mn-lt"/>
              </a:rPr>
              <a:t> </a:t>
            </a:r>
            <a:r>
              <a:rPr lang="en-US" sz="2800" b="1" cap="none" dirty="0">
                <a:solidFill>
                  <a:srgbClr val="0070C0"/>
                </a:solidFill>
                <a:latin typeface="+mn-lt"/>
              </a:rPr>
              <a:t>Clinton beat Trump by more votes than Trump than Trump beat Harris in 2024</a:t>
            </a:r>
            <a:r>
              <a:rPr lang="en-US" sz="2800" cap="none" dirty="0">
                <a:solidFill>
                  <a:srgbClr val="0070C0"/>
                </a:solidFill>
                <a:latin typeface="+mn-lt"/>
              </a:rPr>
              <a:t>. (Source: MSNBC, Chris Hayes, Nov 19)</a:t>
            </a:r>
          </a:p>
          <a:p>
            <a:r>
              <a:rPr lang="en-US" sz="2800" cap="none" dirty="0">
                <a:solidFill>
                  <a:schemeClr val="tx1"/>
                </a:solidFill>
                <a:latin typeface="+mn-lt"/>
              </a:rPr>
              <a:t>Yet in Clinton’s case, the EC handed the election to Trump.  </a:t>
            </a:r>
            <a:endParaRPr lang="en-US" sz="2400" cap="none" dirty="0">
              <a:solidFill>
                <a:schemeClr val="tx1"/>
              </a:solidFill>
              <a:latin typeface="+mn-lt"/>
            </a:endParaRPr>
          </a:p>
          <a:p>
            <a:pPr marL="571500" indent="-571500">
              <a:buFont typeface="Arial" panose="020B0604020202020204" pitchFamily="34" charset="0"/>
              <a:buChar char="•"/>
            </a:pPr>
            <a:endParaRPr lang="en-US" sz="3200" cap="none" dirty="0">
              <a:solidFill>
                <a:schemeClr val="tx1"/>
              </a:solidFill>
              <a:latin typeface="+mn-lt"/>
            </a:endParaRPr>
          </a:p>
          <a:p>
            <a:pPr marL="571500" indent="-571500">
              <a:buFont typeface="Arial" panose="020B0604020202020204" pitchFamily="34" charset="0"/>
              <a:buChar char="•"/>
            </a:pPr>
            <a:endParaRPr lang="en-US" sz="3200" cap="none" dirty="0">
              <a:solidFill>
                <a:schemeClr val="tx1"/>
              </a:solidFill>
              <a:latin typeface="+mn-lt"/>
            </a:endParaRPr>
          </a:p>
        </p:txBody>
      </p:sp>
      <p:sp>
        <p:nvSpPr>
          <p:cNvPr id="2" name="BkTitle">
            <a:extLst>
              <a:ext uri="{FF2B5EF4-FFF2-40B4-BE49-F238E27FC236}">
                <a16:creationId xmlns:a16="http://schemas.microsoft.com/office/drawing/2014/main" id="{B60C6780-29ED-473A-A5FD-1B98D4A93980}"/>
              </a:ext>
            </a:extLst>
          </p:cNvPr>
          <p:cNvSpPr>
            <a:spLocks noGrp="1"/>
          </p:cNvSpPr>
          <p:nvPr>
            <p:ph type="title" idx="4294967295"/>
          </p:nvPr>
        </p:nvSpPr>
        <p:spPr>
          <a:xfrm>
            <a:off x="0" y="3"/>
            <a:ext cx="12192000" cy="815544"/>
          </a:xfrm>
        </p:spPr>
        <p:txBody>
          <a:bodyPr>
            <a:normAutofit/>
          </a:bodyPr>
          <a:lstStyle/>
          <a:p>
            <a:pPr algn="ctr"/>
            <a:r>
              <a:rPr lang="en-US" sz="3600" b="1" dirty="0">
                <a:solidFill>
                  <a:srgbClr val="FF0000"/>
                </a:solidFill>
                <a:latin typeface="+mn-lt"/>
              </a:rPr>
              <a:t>Hillary won by a wider margin in 2016 than Trump did in 2024</a:t>
            </a:r>
          </a:p>
        </p:txBody>
      </p:sp>
      <p:sp>
        <p:nvSpPr>
          <p:cNvPr id="6" name="TextBox 5">
            <a:extLst>
              <a:ext uri="{FF2B5EF4-FFF2-40B4-BE49-F238E27FC236}">
                <a16:creationId xmlns:a16="http://schemas.microsoft.com/office/drawing/2014/main" id="{7CA94F91-2D4D-1B84-7BF6-A5232B4188E6}"/>
              </a:ext>
            </a:extLst>
          </p:cNvPr>
          <p:cNvSpPr txBox="1"/>
          <p:nvPr/>
        </p:nvSpPr>
        <p:spPr>
          <a:xfrm>
            <a:off x="1" y="5109708"/>
            <a:ext cx="12192000" cy="1569660"/>
          </a:xfrm>
          <a:prstGeom prst="rect">
            <a:avLst/>
          </a:prstGeom>
          <a:noFill/>
        </p:spPr>
        <p:txBody>
          <a:bodyPr wrap="square" rtlCol="0">
            <a:spAutoFit/>
          </a:bodyPr>
          <a:lstStyle/>
          <a:p>
            <a:pPr marL="571500" indent="-571500">
              <a:buFont typeface="Arial" panose="020B0604020202020204" pitchFamily="34" charset="0"/>
              <a:buChar char="•"/>
            </a:pPr>
            <a:r>
              <a:rPr lang="en-US" sz="2400" cap="none" dirty="0">
                <a:solidFill>
                  <a:srgbClr val="0070C0"/>
                </a:solidFill>
              </a:rPr>
              <a:t>(And in Harris’s case, despite the lower margin, the EC handed the election to Trump again.)</a:t>
            </a:r>
          </a:p>
          <a:p>
            <a:pPr marL="571500" indent="-571500">
              <a:buFont typeface="Arial" panose="020B0604020202020204" pitchFamily="34" charset="0"/>
              <a:buChar char="•"/>
            </a:pPr>
            <a:r>
              <a:rPr lang="en-US" sz="2400" cap="none" dirty="0">
                <a:solidFill>
                  <a:schemeClr val="tx1"/>
                </a:solidFill>
              </a:rPr>
              <a:t>This demonstrates that the EC offers an ingrained advantage for the GOP (as it did when it handed the 2000 election to GW Bush over popular vote winner Gore).  </a:t>
            </a:r>
          </a:p>
          <a:p>
            <a:pPr marL="571500" indent="-571500">
              <a:buFont typeface="Arial" panose="020B0604020202020204" pitchFamily="34" charset="0"/>
              <a:buChar char="•"/>
            </a:pPr>
            <a:r>
              <a:rPr lang="en-US" sz="2400" cap="none" dirty="0">
                <a:solidFill>
                  <a:srgbClr val="0070C0"/>
                </a:solidFill>
              </a:rPr>
              <a:t>Yet the EC, not the popular vote, somehow remains the standard for choosing POTUS.</a:t>
            </a:r>
          </a:p>
        </p:txBody>
      </p:sp>
      <p:sp>
        <p:nvSpPr>
          <p:cNvPr id="9" name="Oval 8">
            <a:extLst>
              <a:ext uri="{FF2B5EF4-FFF2-40B4-BE49-F238E27FC236}">
                <a16:creationId xmlns:a16="http://schemas.microsoft.com/office/drawing/2014/main" id="{63F0183A-C4AC-A6E5-334B-1BD0836DCFDB}"/>
              </a:ext>
            </a:extLst>
          </p:cNvPr>
          <p:cNvSpPr/>
          <p:nvPr/>
        </p:nvSpPr>
        <p:spPr>
          <a:xfrm>
            <a:off x="4614203" y="2588455"/>
            <a:ext cx="787791" cy="1645920"/>
          </a:xfrm>
          <a:prstGeom prst="ellipse">
            <a:avLst/>
          </a:prstGeom>
          <a:solidFill>
            <a:srgbClr val="FFFF00">
              <a:alpha val="51108"/>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D6289336-8636-4399-2CFB-92F34FF23A40}"/>
              </a:ext>
            </a:extLst>
          </p:cNvPr>
          <p:cNvSpPr/>
          <p:nvPr/>
        </p:nvSpPr>
        <p:spPr>
          <a:xfrm>
            <a:off x="6352651" y="2588455"/>
            <a:ext cx="787791" cy="1645920"/>
          </a:xfrm>
          <a:prstGeom prst="ellipse">
            <a:avLst/>
          </a:prstGeom>
          <a:solidFill>
            <a:srgbClr val="FFFF00">
              <a:alpha val="51108"/>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6900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AI-generated content may be incorrect.">
            <a:extLst>
              <a:ext uri="{FF2B5EF4-FFF2-40B4-BE49-F238E27FC236}">
                <a16:creationId xmlns:a16="http://schemas.microsoft.com/office/drawing/2014/main" id="{188C194A-5FC1-9A9D-D59B-E3392FCEA9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8473" y="0"/>
            <a:ext cx="6153527" cy="6858000"/>
          </a:xfrm>
          <a:prstGeom prst="rect">
            <a:avLst/>
          </a:prstGeom>
        </p:spPr>
      </p:pic>
      <p:pic>
        <p:nvPicPr>
          <p:cNvPr id="5" name="Picture 4" descr="A screenshot of a graph&#10;&#10;AI-generated content may be incorrect.">
            <a:extLst>
              <a:ext uri="{FF2B5EF4-FFF2-40B4-BE49-F238E27FC236}">
                <a16:creationId xmlns:a16="http://schemas.microsoft.com/office/drawing/2014/main" id="{E6D2F891-F68B-99A8-0EBE-3D7A5D1B8CCA}"/>
              </a:ext>
            </a:extLst>
          </p:cNvPr>
          <p:cNvPicPr>
            <a:picLocks noChangeAspect="1"/>
          </p:cNvPicPr>
          <p:nvPr/>
        </p:nvPicPr>
        <p:blipFill>
          <a:blip r:embed="rId3">
            <a:extLst>
              <a:ext uri="{28A0092B-C50C-407E-A947-70E740481C1C}">
                <a14:useLocalDpi xmlns:a14="http://schemas.microsoft.com/office/drawing/2010/main" val="0"/>
              </a:ext>
            </a:extLst>
          </a:blip>
          <a:srcRect l="20928" r="22167" b="3323"/>
          <a:stretch/>
        </p:blipFill>
        <p:spPr>
          <a:xfrm>
            <a:off x="0" y="0"/>
            <a:ext cx="5764696" cy="6839909"/>
          </a:xfrm>
          <a:prstGeom prst="rect">
            <a:avLst/>
          </a:prstGeom>
        </p:spPr>
      </p:pic>
      <p:sp>
        <p:nvSpPr>
          <p:cNvPr id="6" name="TextBox 5">
            <a:extLst>
              <a:ext uri="{FF2B5EF4-FFF2-40B4-BE49-F238E27FC236}">
                <a16:creationId xmlns:a16="http://schemas.microsoft.com/office/drawing/2014/main" id="{072700B4-450B-F692-47BF-25036EBFABCA}"/>
              </a:ext>
            </a:extLst>
          </p:cNvPr>
          <p:cNvSpPr txBox="1"/>
          <p:nvPr/>
        </p:nvSpPr>
        <p:spPr>
          <a:xfrm>
            <a:off x="2484783" y="5943600"/>
            <a:ext cx="3224794" cy="369332"/>
          </a:xfrm>
          <a:prstGeom prst="rect">
            <a:avLst/>
          </a:prstGeom>
          <a:noFill/>
        </p:spPr>
        <p:txBody>
          <a:bodyPr wrap="none" rtlCol="0">
            <a:spAutoFit/>
          </a:bodyPr>
          <a:lstStyle/>
          <a:p>
            <a:r>
              <a:rPr lang="en-US" i="1" dirty="0">
                <a:hlinkClick r:id="rId4"/>
              </a:rPr>
              <a:t>Source: Sen Sheldon Whitehouse</a:t>
            </a:r>
            <a:endParaRPr lang="en-US" i="1" dirty="0"/>
          </a:p>
        </p:txBody>
      </p:sp>
      <p:sp>
        <p:nvSpPr>
          <p:cNvPr id="7" name="TextBox 6">
            <a:extLst>
              <a:ext uri="{FF2B5EF4-FFF2-40B4-BE49-F238E27FC236}">
                <a16:creationId xmlns:a16="http://schemas.microsoft.com/office/drawing/2014/main" id="{EAB87329-EA65-76A3-A001-96B8F71FBEA4}"/>
              </a:ext>
            </a:extLst>
          </p:cNvPr>
          <p:cNvSpPr txBox="1"/>
          <p:nvPr/>
        </p:nvSpPr>
        <p:spPr>
          <a:xfrm>
            <a:off x="9491870" y="6312932"/>
            <a:ext cx="2476832" cy="369332"/>
          </a:xfrm>
          <a:prstGeom prst="rect">
            <a:avLst/>
          </a:prstGeom>
          <a:noFill/>
        </p:spPr>
        <p:txBody>
          <a:bodyPr wrap="none" rtlCol="0">
            <a:spAutoFit/>
          </a:bodyPr>
          <a:lstStyle/>
          <a:p>
            <a:r>
              <a:rPr lang="en-US" i="1" dirty="0"/>
              <a:t>Source: Ian Carillo, Ph.D.</a:t>
            </a:r>
          </a:p>
        </p:txBody>
      </p:sp>
    </p:spTree>
    <p:extLst>
      <p:ext uri="{BB962C8B-B14F-4D97-AF65-F5344CB8AC3E}">
        <p14:creationId xmlns:p14="http://schemas.microsoft.com/office/powerpoint/2010/main" val="1933433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CA1FB-6639-EFE4-F388-B7042D2BBB2D}"/>
            </a:ext>
          </a:extLst>
        </p:cNvPr>
        <p:cNvGrpSpPr/>
        <p:nvPr/>
      </p:nvGrpSpPr>
      <p:grpSpPr>
        <a:xfrm>
          <a:off x="0" y="0"/>
          <a:ext cx="0" cy="0"/>
          <a:chOff x="0" y="0"/>
          <a:chExt cx="0" cy="0"/>
        </a:xfrm>
      </p:grpSpPr>
      <p:sp>
        <p:nvSpPr>
          <p:cNvPr id="5" name="ChapNumTitle">
            <a:extLst>
              <a:ext uri="{FF2B5EF4-FFF2-40B4-BE49-F238E27FC236}">
                <a16:creationId xmlns:a16="http://schemas.microsoft.com/office/drawing/2014/main" id="{C6AA4EB0-E2D6-7628-7093-CE428B5ADC0F}"/>
              </a:ext>
            </a:extLst>
          </p:cNvPr>
          <p:cNvSpPr txBox="1">
            <a:spLocks/>
          </p:cNvSpPr>
          <p:nvPr/>
        </p:nvSpPr>
        <p:spPr>
          <a:xfrm>
            <a:off x="97301" y="738328"/>
            <a:ext cx="4419600" cy="4357080"/>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r>
              <a:rPr lang="en-US" sz="2800" cap="none" dirty="0">
                <a:solidFill>
                  <a:srgbClr val="0070C0"/>
                </a:solidFill>
                <a:latin typeface="+mn-lt"/>
              </a:rPr>
              <a:t>Like it or not, the US is split pretty much evenly half Left, half Right.  </a:t>
            </a:r>
          </a:p>
          <a:p>
            <a:r>
              <a:rPr lang="en-US" sz="2800" cap="none" dirty="0">
                <a:solidFill>
                  <a:schemeClr val="tx1"/>
                </a:solidFill>
                <a:latin typeface="+mn-lt"/>
              </a:rPr>
              <a:t>What states those Lefties and Righties are concentrated in determines the EC outcome.</a:t>
            </a:r>
          </a:p>
          <a:p>
            <a:r>
              <a:rPr lang="en-US" sz="2800" cap="none" dirty="0">
                <a:solidFill>
                  <a:srgbClr val="0070C0"/>
                </a:solidFill>
                <a:latin typeface="+mn-lt"/>
              </a:rPr>
              <a:t>If a few thousands of people in the swing states shift one way or another, things could flip completely due to the EC.</a:t>
            </a:r>
            <a:endParaRPr lang="en-US" sz="2400" cap="none" dirty="0">
              <a:solidFill>
                <a:srgbClr val="0070C0"/>
              </a:solidFill>
              <a:latin typeface="+mn-lt"/>
            </a:endParaRPr>
          </a:p>
          <a:p>
            <a:pPr marL="571500" indent="-571500">
              <a:buFont typeface="Arial" panose="020B0604020202020204" pitchFamily="34" charset="0"/>
              <a:buChar char="•"/>
            </a:pPr>
            <a:endParaRPr lang="en-US" sz="3200" cap="none" dirty="0">
              <a:solidFill>
                <a:schemeClr val="tx1"/>
              </a:solidFill>
              <a:latin typeface="+mn-lt"/>
            </a:endParaRPr>
          </a:p>
          <a:p>
            <a:pPr marL="571500" indent="-571500">
              <a:buFont typeface="Arial" panose="020B0604020202020204" pitchFamily="34" charset="0"/>
              <a:buChar char="•"/>
            </a:pPr>
            <a:endParaRPr lang="en-US" sz="3200" cap="none" dirty="0">
              <a:solidFill>
                <a:schemeClr val="tx1"/>
              </a:solidFill>
              <a:latin typeface="+mn-lt"/>
            </a:endParaRPr>
          </a:p>
        </p:txBody>
      </p:sp>
      <p:sp>
        <p:nvSpPr>
          <p:cNvPr id="2" name="BkTitle">
            <a:extLst>
              <a:ext uri="{FF2B5EF4-FFF2-40B4-BE49-F238E27FC236}">
                <a16:creationId xmlns:a16="http://schemas.microsoft.com/office/drawing/2014/main" id="{9DED001C-B0A0-6BD5-352B-CD6218788897}"/>
              </a:ext>
            </a:extLst>
          </p:cNvPr>
          <p:cNvSpPr>
            <a:spLocks noGrp="1"/>
          </p:cNvSpPr>
          <p:nvPr>
            <p:ph type="title" idx="4294967295"/>
          </p:nvPr>
        </p:nvSpPr>
        <p:spPr>
          <a:xfrm>
            <a:off x="0" y="3"/>
            <a:ext cx="12192000" cy="815544"/>
          </a:xfrm>
        </p:spPr>
        <p:txBody>
          <a:bodyPr>
            <a:normAutofit fontScale="90000"/>
          </a:bodyPr>
          <a:lstStyle/>
          <a:p>
            <a:pPr algn="ctr"/>
            <a:r>
              <a:rPr lang="en-US" sz="3600" b="1" dirty="0">
                <a:solidFill>
                  <a:srgbClr val="FF0000"/>
                </a:solidFill>
              </a:rPr>
              <a:t>A counter theory:  The US is a 50-50 country.  Slight vote shifts matter</a:t>
            </a:r>
          </a:p>
        </p:txBody>
      </p:sp>
      <p:sp>
        <p:nvSpPr>
          <p:cNvPr id="6" name="TextBox 5">
            <a:extLst>
              <a:ext uri="{FF2B5EF4-FFF2-40B4-BE49-F238E27FC236}">
                <a16:creationId xmlns:a16="http://schemas.microsoft.com/office/drawing/2014/main" id="{005A549E-A0B3-3591-27EE-3C13AE0B3070}"/>
              </a:ext>
            </a:extLst>
          </p:cNvPr>
          <p:cNvSpPr txBox="1"/>
          <p:nvPr/>
        </p:nvSpPr>
        <p:spPr>
          <a:xfrm>
            <a:off x="0" y="5048903"/>
            <a:ext cx="12192000" cy="1938992"/>
          </a:xfrm>
          <a:prstGeom prst="rect">
            <a:avLst/>
          </a:prstGeom>
          <a:noFill/>
        </p:spPr>
        <p:txBody>
          <a:bodyPr wrap="square" rtlCol="0">
            <a:spAutoFit/>
          </a:bodyPr>
          <a:lstStyle/>
          <a:p>
            <a:pPr marL="571500" indent="-571500">
              <a:buFont typeface="Arial" panose="020B0604020202020204" pitchFamily="34" charset="0"/>
              <a:buChar char="•"/>
            </a:pPr>
            <a:r>
              <a:rPr lang="en-US" sz="2400" dirty="0"/>
              <a:t>But what happened is a global wave against the current people in office: The “incumbents”.</a:t>
            </a:r>
          </a:p>
          <a:p>
            <a:pPr marL="571500" indent="-571500">
              <a:buFont typeface="Arial" panose="020B0604020202020204" pitchFamily="34" charset="0"/>
              <a:buChar char="•"/>
            </a:pPr>
            <a:r>
              <a:rPr lang="en-US" sz="2400" cap="none" dirty="0">
                <a:solidFill>
                  <a:srgbClr val="0070C0"/>
                </a:solidFill>
              </a:rPr>
              <a:t>As per this graphic (Source:  MSNBC</a:t>
            </a:r>
            <a:r>
              <a:rPr lang="en-US" sz="2400" dirty="0">
                <a:solidFill>
                  <a:srgbClr val="0070C0"/>
                </a:solidFill>
              </a:rPr>
              <a:t>, Nov. 7, 2024), there were shifts in other countries against the incumbents.  Even </a:t>
            </a:r>
            <a:r>
              <a:rPr lang="en-US" sz="2400" b="1" u="sng" dirty="0">
                <a:solidFill>
                  <a:srgbClr val="0070C0"/>
                </a:solidFill>
              </a:rPr>
              <a:t>overwhelmingly</a:t>
            </a:r>
            <a:r>
              <a:rPr lang="en-US" sz="2400" dirty="0">
                <a:solidFill>
                  <a:srgbClr val="0070C0"/>
                </a:solidFill>
              </a:rPr>
              <a:t> against the UK </a:t>
            </a:r>
            <a:r>
              <a:rPr lang="en-US" sz="2400" b="1" dirty="0">
                <a:solidFill>
                  <a:srgbClr val="0070C0"/>
                </a:solidFill>
              </a:rPr>
              <a:t>conservatives</a:t>
            </a:r>
            <a:r>
              <a:rPr lang="en-US" sz="2400" dirty="0">
                <a:solidFill>
                  <a:srgbClr val="0070C0"/>
                </a:solidFill>
              </a:rPr>
              <a:t>! </a:t>
            </a:r>
          </a:p>
          <a:p>
            <a:pPr marL="571500" indent="-571500">
              <a:buFont typeface="Arial" panose="020B0604020202020204" pitchFamily="34" charset="0"/>
              <a:buChar char="•"/>
            </a:pPr>
            <a:r>
              <a:rPr lang="en-US" sz="2400" dirty="0"/>
              <a:t>(-46%, meaning nearly half the Conservative Party lost their seats!) </a:t>
            </a:r>
          </a:p>
          <a:p>
            <a:pPr marL="571500" indent="-571500">
              <a:buFont typeface="Arial" panose="020B0604020202020204" pitchFamily="34" charset="0"/>
              <a:buChar char="•"/>
            </a:pPr>
            <a:r>
              <a:rPr lang="en-US" sz="2400" dirty="0">
                <a:solidFill>
                  <a:srgbClr val="0070C0"/>
                </a:solidFill>
              </a:rPr>
              <a:t>This is not a Rightward shift. This is an </a:t>
            </a:r>
            <a:r>
              <a:rPr lang="en-US" sz="2400" b="1" u="sng" dirty="0">
                <a:solidFill>
                  <a:srgbClr val="0070C0"/>
                </a:solidFill>
              </a:rPr>
              <a:t>anti-incumbent</a:t>
            </a:r>
            <a:r>
              <a:rPr lang="en-US" sz="2400" dirty="0">
                <a:solidFill>
                  <a:srgbClr val="0070C0"/>
                </a:solidFill>
              </a:rPr>
              <a:t> shift, regardless of Right or Left.</a:t>
            </a:r>
            <a:endParaRPr lang="en-US" sz="2400" cap="none" dirty="0">
              <a:solidFill>
                <a:srgbClr val="0070C0"/>
              </a:solidFill>
            </a:endParaRPr>
          </a:p>
        </p:txBody>
      </p:sp>
      <p:pic>
        <p:nvPicPr>
          <p:cNvPr id="7" name="Picture 6" descr="A screenshot of a video&#10;&#10;Description automatically generated">
            <a:extLst>
              <a:ext uri="{FF2B5EF4-FFF2-40B4-BE49-F238E27FC236}">
                <a16:creationId xmlns:a16="http://schemas.microsoft.com/office/drawing/2014/main" id="{9BE608B6-7ABB-7C73-E0CF-95E84D2AC5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569051"/>
            <a:ext cx="7772400" cy="4385680"/>
          </a:xfrm>
          <a:prstGeom prst="rect">
            <a:avLst/>
          </a:prstGeom>
        </p:spPr>
      </p:pic>
    </p:spTree>
    <p:extLst>
      <p:ext uri="{BB962C8B-B14F-4D97-AF65-F5344CB8AC3E}">
        <p14:creationId xmlns:p14="http://schemas.microsoft.com/office/powerpoint/2010/main" val="2205634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ssolv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ADFB0-D3D6-9D19-8C84-20C3F8326151}"/>
            </a:ext>
          </a:extLst>
        </p:cNvPr>
        <p:cNvGrpSpPr/>
        <p:nvPr/>
      </p:nvGrpSpPr>
      <p:grpSpPr>
        <a:xfrm>
          <a:off x="0" y="0"/>
          <a:ext cx="0" cy="0"/>
          <a:chOff x="0" y="0"/>
          <a:chExt cx="0" cy="0"/>
        </a:xfrm>
      </p:grpSpPr>
      <p:pic>
        <p:nvPicPr>
          <p:cNvPr id="4" name="Picture 3" descr="A graph of the us presidential election&#10;&#10;Description automatically generated">
            <a:extLst>
              <a:ext uri="{FF2B5EF4-FFF2-40B4-BE49-F238E27FC236}">
                <a16:creationId xmlns:a16="http://schemas.microsoft.com/office/drawing/2014/main" id="{09D6BF0D-1CEE-8D4D-4C9C-A2AC7B8866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599" y="705542"/>
            <a:ext cx="7772400" cy="4422651"/>
          </a:xfrm>
          <a:prstGeom prst="rect">
            <a:avLst/>
          </a:prstGeom>
        </p:spPr>
      </p:pic>
      <p:sp>
        <p:nvSpPr>
          <p:cNvPr id="5" name="ChapNumTitle">
            <a:extLst>
              <a:ext uri="{FF2B5EF4-FFF2-40B4-BE49-F238E27FC236}">
                <a16:creationId xmlns:a16="http://schemas.microsoft.com/office/drawing/2014/main" id="{6584CA9F-C4B7-9679-1157-37B83A021059}"/>
              </a:ext>
            </a:extLst>
          </p:cNvPr>
          <p:cNvSpPr txBox="1">
            <a:spLocks/>
          </p:cNvSpPr>
          <p:nvPr/>
        </p:nvSpPr>
        <p:spPr>
          <a:xfrm>
            <a:off x="97301" y="738328"/>
            <a:ext cx="4419600" cy="4357080"/>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r>
              <a:rPr lang="en-US" sz="2800" b="1" cap="none" dirty="0">
                <a:solidFill>
                  <a:srgbClr val="0070C0"/>
                </a:solidFill>
                <a:latin typeface="+mn-lt"/>
              </a:rPr>
              <a:t>2024 was the biggest election year in human history</a:t>
            </a:r>
            <a:r>
              <a:rPr lang="en-US" sz="2800" cap="none" dirty="0">
                <a:solidFill>
                  <a:srgbClr val="0070C0"/>
                </a:solidFill>
                <a:latin typeface="+mn-lt"/>
              </a:rPr>
              <a:t>. Half of the world’s population (3.7 billion people) voted (</a:t>
            </a:r>
            <a:r>
              <a:rPr lang="en-US" sz="2800" cap="none" dirty="0">
                <a:solidFill>
                  <a:srgbClr val="0070C0"/>
                </a:solidFill>
                <a:latin typeface="+mn-lt"/>
                <a:hlinkClick r:id="rId3">
                  <a:extLst>
                    <a:ext uri="{A12FA001-AC4F-418D-AE19-62706E023703}">
                      <ahyp:hlinkClr xmlns:ahyp="http://schemas.microsoft.com/office/drawing/2018/hyperlinkcolor" val="tx"/>
                    </a:ext>
                  </a:extLst>
                </a:hlinkClick>
              </a:rPr>
              <a:t>UNDP</a:t>
            </a:r>
            <a:r>
              <a:rPr lang="en-US" sz="2800" cap="none" dirty="0">
                <a:solidFill>
                  <a:srgbClr val="0070C0"/>
                </a:solidFill>
                <a:latin typeface="+mn-lt"/>
              </a:rPr>
              <a:t>).</a:t>
            </a:r>
          </a:p>
          <a:p>
            <a:r>
              <a:rPr lang="en-US" sz="2800" cap="none" dirty="0">
                <a:solidFill>
                  <a:schemeClr val="tx1"/>
                </a:solidFill>
                <a:latin typeface="+mn-lt"/>
              </a:rPr>
              <a:t>Yet in EVERY democracy the incumbents lost (Financial Times, h/t </a:t>
            </a:r>
            <a:r>
              <a:rPr lang="en-US" sz="2800" cap="none" dirty="0">
                <a:solidFill>
                  <a:schemeClr val="tx1"/>
                </a:solidFill>
                <a:latin typeface="+mn-lt"/>
                <a:hlinkClick r:id="rId4"/>
              </a:rPr>
              <a:t>Indivisible</a:t>
            </a:r>
            <a:r>
              <a:rPr lang="en-US" sz="2800" cap="none" dirty="0">
                <a:solidFill>
                  <a:schemeClr val="tx1"/>
                </a:solidFill>
                <a:latin typeface="+mn-lt"/>
              </a:rPr>
              <a:t> pg. 5).</a:t>
            </a:r>
          </a:p>
          <a:p>
            <a:r>
              <a:rPr lang="en-US" sz="2800" cap="none" dirty="0">
                <a:solidFill>
                  <a:srgbClr val="0070C0"/>
                </a:solidFill>
                <a:latin typeface="+mn-lt"/>
              </a:rPr>
              <a:t>First time since recordkeeping started.  Thus this is an anti-incumbent wave worldwide.</a:t>
            </a:r>
          </a:p>
        </p:txBody>
      </p:sp>
      <p:sp>
        <p:nvSpPr>
          <p:cNvPr id="2" name="BkTitle">
            <a:extLst>
              <a:ext uri="{FF2B5EF4-FFF2-40B4-BE49-F238E27FC236}">
                <a16:creationId xmlns:a16="http://schemas.microsoft.com/office/drawing/2014/main" id="{0AB79AA8-D5E6-D7D1-888E-8EC4784077D6}"/>
              </a:ext>
            </a:extLst>
          </p:cNvPr>
          <p:cNvSpPr>
            <a:spLocks noGrp="1"/>
          </p:cNvSpPr>
          <p:nvPr>
            <p:ph type="title" idx="4294967295"/>
          </p:nvPr>
        </p:nvSpPr>
        <p:spPr>
          <a:xfrm>
            <a:off x="0" y="3"/>
            <a:ext cx="12192000" cy="815544"/>
          </a:xfrm>
        </p:spPr>
        <p:txBody>
          <a:bodyPr>
            <a:normAutofit/>
          </a:bodyPr>
          <a:lstStyle/>
          <a:p>
            <a:pPr algn="ctr"/>
            <a:r>
              <a:rPr lang="en-US" sz="3600" b="1" dirty="0">
                <a:solidFill>
                  <a:srgbClr val="FF0000"/>
                </a:solidFill>
              </a:rPr>
              <a:t>In ALL democracies, the incumbents lost elections in 2024</a:t>
            </a:r>
          </a:p>
        </p:txBody>
      </p:sp>
      <p:sp>
        <p:nvSpPr>
          <p:cNvPr id="6" name="TextBox 5">
            <a:extLst>
              <a:ext uri="{FF2B5EF4-FFF2-40B4-BE49-F238E27FC236}">
                <a16:creationId xmlns:a16="http://schemas.microsoft.com/office/drawing/2014/main" id="{9F8DCD19-89AB-5968-7B98-4D85054FA668}"/>
              </a:ext>
            </a:extLst>
          </p:cNvPr>
          <p:cNvSpPr txBox="1"/>
          <p:nvPr/>
        </p:nvSpPr>
        <p:spPr>
          <a:xfrm>
            <a:off x="1" y="5109708"/>
            <a:ext cx="12192000" cy="1692771"/>
          </a:xfrm>
          <a:prstGeom prst="rect">
            <a:avLst/>
          </a:prstGeom>
          <a:noFill/>
        </p:spPr>
        <p:txBody>
          <a:bodyPr wrap="square" rtlCol="0">
            <a:spAutoFit/>
          </a:bodyPr>
          <a:lstStyle/>
          <a:p>
            <a:pPr marL="571500" indent="-571500">
              <a:buFont typeface="Arial" panose="020B0604020202020204" pitchFamily="34" charset="0"/>
              <a:buChar char="•"/>
            </a:pPr>
            <a:r>
              <a:rPr lang="en-US" sz="2600" cap="none" dirty="0">
                <a:solidFill>
                  <a:schemeClr val="tx1"/>
                </a:solidFill>
              </a:rPr>
              <a:t>But note where the US is on the chart.  </a:t>
            </a:r>
          </a:p>
          <a:p>
            <a:pPr marL="571500" indent="-571500">
              <a:buFont typeface="Arial" panose="020B0604020202020204" pitchFamily="34" charset="0"/>
              <a:buChar char="•"/>
            </a:pPr>
            <a:r>
              <a:rPr lang="en-US" sz="2600" cap="none" dirty="0">
                <a:solidFill>
                  <a:srgbClr val="0070C0"/>
                </a:solidFill>
              </a:rPr>
              <a:t>US incumbents lost the least (only -7%) of all the democracies surveyed.  </a:t>
            </a:r>
          </a:p>
          <a:p>
            <a:pPr marL="571500" indent="-571500">
              <a:buFont typeface="Arial" panose="020B0604020202020204" pitchFamily="34" charset="0"/>
              <a:buChar char="•"/>
            </a:pPr>
            <a:r>
              <a:rPr lang="en-US" sz="2600" dirty="0"/>
              <a:t>So </a:t>
            </a:r>
            <a:r>
              <a:rPr lang="en-US" sz="2600" b="1" dirty="0"/>
              <a:t>there is no “overwhelming mandate” for the MAGA movement</a:t>
            </a:r>
            <a:r>
              <a:rPr lang="en-US" sz="2600" dirty="0"/>
              <a:t>.  It’s just spin.</a:t>
            </a:r>
          </a:p>
          <a:p>
            <a:pPr marL="571500" indent="-571500">
              <a:buFont typeface="Arial" panose="020B0604020202020204" pitchFamily="34" charset="0"/>
              <a:buChar char="•"/>
            </a:pPr>
            <a:r>
              <a:rPr lang="en-US" sz="2600" dirty="0">
                <a:solidFill>
                  <a:srgbClr val="0070C0"/>
                </a:solidFill>
              </a:rPr>
              <a:t>The US Left in fact did </a:t>
            </a:r>
            <a:r>
              <a:rPr lang="en-US" sz="2600" u="sng" dirty="0">
                <a:solidFill>
                  <a:srgbClr val="0070C0"/>
                </a:solidFill>
              </a:rPr>
              <a:t>better</a:t>
            </a:r>
            <a:r>
              <a:rPr lang="en-US" sz="2600" dirty="0">
                <a:solidFill>
                  <a:srgbClr val="0070C0"/>
                </a:solidFill>
              </a:rPr>
              <a:t> than any other democracy, by losing the least ground.</a:t>
            </a:r>
            <a:endParaRPr lang="en-US" sz="2600" cap="none" dirty="0">
              <a:solidFill>
                <a:srgbClr val="0070C0"/>
              </a:solidFill>
            </a:endParaRPr>
          </a:p>
        </p:txBody>
      </p:sp>
    </p:spTree>
    <p:extLst>
      <p:ext uri="{BB962C8B-B14F-4D97-AF65-F5344CB8AC3E}">
        <p14:creationId xmlns:p14="http://schemas.microsoft.com/office/powerpoint/2010/main" val="2122728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3B9B3-328B-0D4D-0B67-9C26AA538ACE}"/>
            </a:ext>
          </a:extLst>
        </p:cNvPr>
        <p:cNvGrpSpPr/>
        <p:nvPr/>
      </p:nvGrpSpPr>
      <p:grpSpPr>
        <a:xfrm>
          <a:off x="0" y="0"/>
          <a:ext cx="0" cy="0"/>
          <a:chOff x="0" y="0"/>
          <a:chExt cx="0" cy="0"/>
        </a:xfrm>
      </p:grpSpPr>
      <p:pic>
        <p:nvPicPr>
          <p:cNvPr id="7" name="Picture 6" descr="A map of the united states&#10;&#10;Description automatically generated">
            <a:extLst>
              <a:ext uri="{FF2B5EF4-FFF2-40B4-BE49-F238E27FC236}">
                <a16:creationId xmlns:a16="http://schemas.microsoft.com/office/drawing/2014/main" id="{914F191A-8469-5E62-1F6F-E44B49F70A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7522" y="738327"/>
            <a:ext cx="9924477" cy="6119673"/>
          </a:xfrm>
          <a:prstGeom prst="rect">
            <a:avLst/>
          </a:prstGeom>
        </p:spPr>
      </p:pic>
      <p:sp>
        <p:nvSpPr>
          <p:cNvPr id="5" name="ChapNumTitle">
            <a:extLst>
              <a:ext uri="{FF2B5EF4-FFF2-40B4-BE49-F238E27FC236}">
                <a16:creationId xmlns:a16="http://schemas.microsoft.com/office/drawing/2014/main" id="{F3CE5A9B-41E3-E86C-DFA8-552ECACDD901}"/>
              </a:ext>
            </a:extLst>
          </p:cNvPr>
          <p:cNvSpPr txBox="1">
            <a:spLocks/>
          </p:cNvSpPr>
          <p:nvPr/>
        </p:nvSpPr>
        <p:spPr>
          <a:xfrm>
            <a:off x="97301" y="738327"/>
            <a:ext cx="2645899" cy="6119669"/>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r>
              <a:rPr lang="en-US" sz="2600" cap="none" dirty="0">
                <a:solidFill>
                  <a:srgbClr val="0070C0"/>
                </a:solidFill>
                <a:latin typeface="+mn-lt"/>
              </a:rPr>
              <a:t>One thing that is not spin is more people voted for Trump (or voted less for Harris). Everywhere.</a:t>
            </a:r>
          </a:p>
          <a:p>
            <a:r>
              <a:rPr lang="en-US" sz="2600" cap="none" dirty="0">
                <a:solidFill>
                  <a:schemeClr val="tx1"/>
                </a:solidFill>
                <a:latin typeface="+mn-lt"/>
              </a:rPr>
              <a:t>Including those who voted for Biden in 2020.</a:t>
            </a:r>
          </a:p>
          <a:p>
            <a:r>
              <a:rPr lang="en-US" sz="2600" cap="none" dirty="0">
                <a:solidFill>
                  <a:schemeClr val="tx1"/>
                </a:solidFill>
                <a:latin typeface="+mn-lt"/>
                <a:hlinkClick r:id="rId3"/>
              </a:rPr>
              <a:t>Margin changes (Cook Report</a:t>
            </a:r>
            <a:r>
              <a:rPr lang="en-US" sz="2600" cap="none" dirty="0">
                <a:solidFill>
                  <a:schemeClr val="tx1"/>
                </a:solidFill>
                <a:latin typeface="+mn-lt"/>
              </a:rPr>
              <a:t>) </a:t>
            </a:r>
            <a:r>
              <a:rPr lang="en-US" sz="2600" cap="none" dirty="0">
                <a:solidFill>
                  <a:srgbClr val="0070C0"/>
                </a:solidFill>
                <a:latin typeface="+mn-lt"/>
              </a:rPr>
              <a:t>indicate that the biggest shifts were in NY FL TX MA CA.</a:t>
            </a:r>
          </a:p>
          <a:p>
            <a:r>
              <a:rPr lang="en-US" sz="2600" cap="none" dirty="0">
                <a:solidFill>
                  <a:schemeClr val="tx1"/>
                </a:solidFill>
                <a:latin typeface="+mn-lt"/>
              </a:rPr>
              <a:t>Why?  Incumbent?</a:t>
            </a:r>
          </a:p>
        </p:txBody>
      </p:sp>
      <p:sp>
        <p:nvSpPr>
          <p:cNvPr id="2" name="BkTitle">
            <a:extLst>
              <a:ext uri="{FF2B5EF4-FFF2-40B4-BE49-F238E27FC236}">
                <a16:creationId xmlns:a16="http://schemas.microsoft.com/office/drawing/2014/main" id="{2EBC7842-9301-7396-762C-0A19B8E47359}"/>
              </a:ext>
            </a:extLst>
          </p:cNvPr>
          <p:cNvSpPr>
            <a:spLocks noGrp="1"/>
          </p:cNvSpPr>
          <p:nvPr>
            <p:ph type="title" idx="4294967295"/>
          </p:nvPr>
        </p:nvSpPr>
        <p:spPr>
          <a:xfrm>
            <a:off x="0" y="3"/>
            <a:ext cx="12192000" cy="815544"/>
          </a:xfrm>
        </p:spPr>
        <p:txBody>
          <a:bodyPr>
            <a:normAutofit fontScale="90000"/>
          </a:bodyPr>
          <a:lstStyle/>
          <a:p>
            <a:pPr algn="ctr"/>
            <a:r>
              <a:rPr lang="en-US" sz="3200" b="1" dirty="0">
                <a:solidFill>
                  <a:srgbClr val="FF0000"/>
                </a:solidFill>
              </a:rPr>
              <a:t>Yes, red shift. An average of only 7%. But 7% will swing whole states in EC.</a:t>
            </a:r>
          </a:p>
        </p:txBody>
      </p:sp>
    </p:spTree>
    <p:extLst>
      <p:ext uri="{BB962C8B-B14F-4D97-AF65-F5344CB8AC3E}">
        <p14:creationId xmlns:p14="http://schemas.microsoft.com/office/powerpoint/2010/main" val="1442893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7FAF9-2443-3F8F-C3C1-499FCE5DD24D}"/>
            </a:ext>
          </a:extLst>
        </p:cNvPr>
        <p:cNvGrpSpPr/>
        <p:nvPr/>
      </p:nvGrpSpPr>
      <p:grpSpPr>
        <a:xfrm>
          <a:off x="0" y="0"/>
          <a:ext cx="0" cy="0"/>
          <a:chOff x="0" y="0"/>
          <a:chExt cx="0" cy="0"/>
        </a:xfrm>
      </p:grpSpPr>
      <p:pic>
        <p:nvPicPr>
          <p:cNvPr id="7" name="Picture 6" descr="A map of the united states&#10;&#10;Description automatically generated">
            <a:extLst>
              <a:ext uri="{FF2B5EF4-FFF2-40B4-BE49-F238E27FC236}">
                <a16:creationId xmlns:a16="http://schemas.microsoft.com/office/drawing/2014/main" id="{9FF81081-9088-1830-A2F0-6074F567C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2756" y="815546"/>
            <a:ext cx="9799243" cy="6042451"/>
          </a:xfrm>
          <a:prstGeom prst="rect">
            <a:avLst/>
          </a:prstGeom>
        </p:spPr>
      </p:pic>
      <p:sp>
        <p:nvSpPr>
          <p:cNvPr id="5" name="ChapNumTitle">
            <a:extLst>
              <a:ext uri="{FF2B5EF4-FFF2-40B4-BE49-F238E27FC236}">
                <a16:creationId xmlns:a16="http://schemas.microsoft.com/office/drawing/2014/main" id="{FED34C7B-DC0E-AB6B-F97D-64878C340270}"/>
              </a:ext>
            </a:extLst>
          </p:cNvPr>
          <p:cNvSpPr txBox="1">
            <a:spLocks/>
          </p:cNvSpPr>
          <p:nvPr/>
        </p:nvSpPr>
        <p:spPr>
          <a:xfrm>
            <a:off x="97300" y="738328"/>
            <a:ext cx="3229224" cy="611967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r>
              <a:rPr lang="en-US" sz="2800" cap="none" dirty="0">
                <a:solidFill>
                  <a:srgbClr val="0070C0"/>
                </a:solidFill>
                <a:latin typeface="+mn-lt"/>
              </a:rPr>
              <a:t>Also, people just voted less.  About 3 mil fewer voted in 2024 than in 2020 (155 vs </a:t>
            </a:r>
            <a:r>
              <a:rPr lang="en-US" sz="2800" cap="none" dirty="0">
                <a:solidFill>
                  <a:srgbClr val="0070C0"/>
                </a:solidFill>
                <a:latin typeface="+mn-lt"/>
                <a:hlinkClick r:id="rId3">
                  <a:extLst>
                    <a:ext uri="{A12FA001-AC4F-418D-AE19-62706E023703}">
                      <ahyp:hlinkClr xmlns:ahyp="http://schemas.microsoft.com/office/drawing/2018/hyperlinkcolor" val="tx"/>
                    </a:ext>
                  </a:extLst>
                </a:hlinkClick>
              </a:rPr>
              <a:t>158</a:t>
            </a:r>
            <a:r>
              <a:rPr lang="en-US" sz="2800" cap="none" dirty="0">
                <a:solidFill>
                  <a:srgbClr val="0070C0"/>
                </a:solidFill>
                <a:latin typeface="+mn-lt"/>
              </a:rPr>
              <a:t> mil).</a:t>
            </a:r>
          </a:p>
          <a:p>
            <a:r>
              <a:rPr lang="en-US" sz="2800" cap="none" dirty="0">
                <a:solidFill>
                  <a:schemeClr val="tx1"/>
                </a:solidFill>
                <a:latin typeface="+mn-lt"/>
              </a:rPr>
              <a:t>Except where it mat-</a:t>
            </a:r>
            <a:r>
              <a:rPr lang="en-US" sz="2800" cap="none" dirty="0" err="1">
                <a:solidFill>
                  <a:schemeClr val="tx1"/>
                </a:solidFill>
                <a:latin typeface="+mn-lt"/>
              </a:rPr>
              <a:t>tered</a:t>
            </a:r>
            <a:r>
              <a:rPr lang="en-US" sz="2800" cap="none" dirty="0">
                <a:solidFill>
                  <a:schemeClr val="tx1"/>
                </a:solidFill>
                <a:latin typeface="+mn-lt"/>
              </a:rPr>
              <a:t>:  Swing states NV GA WI MI NC.  </a:t>
            </a:r>
          </a:p>
          <a:p>
            <a:r>
              <a:rPr lang="en-US" sz="2800" cap="none" dirty="0">
                <a:solidFill>
                  <a:srgbClr val="0070C0"/>
                </a:solidFill>
                <a:latin typeface="+mn-lt"/>
              </a:rPr>
              <a:t>All went Trump =&gt; EC.</a:t>
            </a:r>
          </a:p>
          <a:p>
            <a:r>
              <a:rPr lang="en-US" sz="2800" cap="none" dirty="0">
                <a:solidFill>
                  <a:schemeClr val="tx1"/>
                </a:solidFill>
                <a:latin typeface="+mn-lt"/>
              </a:rPr>
              <a:t>(Big drops in IL </a:t>
            </a:r>
            <a:r>
              <a:rPr lang="en-US" sz="2800" cap="none">
                <a:solidFill>
                  <a:schemeClr val="tx1"/>
                </a:solidFill>
                <a:latin typeface="+mn-lt"/>
              </a:rPr>
              <a:t>NJ MS </a:t>
            </a:r>
            <a:r>
              <a:rPr lang="en-US" sz="2800" cap="none" dirty="0">
                <a:solidFill>
                  <a:schemeClr val="tx1"/>
                </a:solidFill>
                <a:latin typeface="+mn-lt"/>
              </a:rPr>
              <a:t>LA AK HI.  CA voting down 9.4%!)</a:t>
            </a:r>
          </a:p>
          <a:p>
            <a:r>
              <a:rPr lang="en-US" sz="2800" cap="none" dirty="0">
                <a:solidFill>
                  <a:srgbClr val="0070C0"/>
                </a:solidFill>
                <a:latin typeface="+mn-lt"/>
              </a:rPr>
              <a:t>(Turnout changes </a:t>
            </a:r>
            <a:r>
              <a:rPr lang="en-US" sz="2800" cap="none" dirty="0">
                <a:solidFill>
                  <a:srgbClr val="0070C0"/>
                </a:solidFill>
                <a:latin typeface="+mn-lt"/>
                <a:hlinkClick r:id="rId4">
                  <a:extLst>
                    <a:ext uri="{A12FA001-AC4F-418D-AE19-62706E023703}">
                      <ahyp:hlinkClr xmlns:ahyp="http://schemas.microsoft.com/office/drawing/2018/hyperlinkcolor" val="tx"/>
                    </a:ext>
                  </a:extLst>
                </a:hlinkClick>
              </a:rPr>
              <a:t>Cook Report</a:t>
            </a:r>
            <a:r>
              <a:rPr lang="en-US" sz="2800" cap="none" dirty="0">
                <a:solidFill>
                  <a:srgbClr val="0070C0"/>
                </a:solidFill>
                <a:latin typeface="+mn-lt"/>
              </a:rPr>
              <a:t>)</a:t>
            </a:r>
          </a:p>
        </p:txBody>
      </p:sp>
      <p:sp>
        <p:nvSpPr>
          <p:cNvPr id="2" name="BkTitle">
            <a:extLst>
              <a:ext uri="{FF2B5EF4-FFF2-40B4-BE49-F238E27FC236}">
                <a16:creationId xmlns:a16="http://schemas.microsoft.com/office/drawing/2014/main" id="{45624DCE-5970-659F-7123-A3AD15393AF9}"/>
              </a:ext>
            </a:extLst>
          </p:cNvPr>
          <p:cNvSpPr>
            <a:spLocks noGrp="1"/>
          </p:cNvSpPr>
          <p:nvPr>
            <p:ph type="title" idx="4294967295"/>
          </p:nvPr>
        </p:nvSpPr>
        <p:spPr>
          <a:xfrm>
            <a:off x="0" y="3"/>
            <a:ext cx="12192000" cy="815544"/>
          </a:xfrm>
        </p:spPr>
        <p:txBody>
          <a:bodyPr>
            <a:normAutofit/>
          </a:bodyPr>
          <a:lstStyle/>
          <a:p>
            <a:pPr algn="ctr"/>
            <a:r>
              <a:rPr lang="en-US" sz="3600" b="1" dirty="0">
                <a:solidFill>
                  <a:srgbClr val="FF0000"/>
                </a:solidFill>
                <a:latin typeface="+mn-lt"/>
              </a:rPr>
              <a:t>Turnout was down.  Except where it counted.</a:t>
            </a:r>
          </a:p>
        </p:txBody>
      </p:sp>
    </p:spTree>
    <p:extLst>
      <p:ext uri="{BB962C8B-B14F-4D97-AF65-F5344CB8AC3E}">
        <p14:creationId xmlns:p14="http://schemas.microsoft.com/office/powerpoint/2010/main" val="3079679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8AC4F-138D-427C-0CA9-A9BE9FD373B4}"/>
            </a:ext>
          </a:extLst>
        </p:cNvPr>
        <p:cNvGrpSpPr/>
        <p:nvPr/>
      </p:nvGrpSpPr>
      <p:grpSpPr>
        <a:xfrm>
          <a:off x="0" y="0"/>
          <a:ext cx="0" cy="0"/>
          <a:chOff x="0" y="0"/>
          <a:chExt cx="0" cy="0"/>
        </a:xfrm>
      </p:grpSpPr>
      <p:pic>
        <p:nvPicPr>
          <p:cNvPr id="7" name="Picture 6" descr="A map of the united states&#10;&#10;Description automatically generated">
            <a:extLst>
              <a:ext uri="{FF2B5EF4-FFF2-40B4-BE49-F238E27FC236}">
                <a16:creationId xmlns:a16="http://schemas.microsoft.com/office/drawing/2014/main" id="{2B67904B-46FB-5241-0679-2972B08610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7825" y="461982"/>
            <a:ext cx="7772400" cy="4845276"/>
          </a:xfrm>
          <a:prstGeom prst="rect">
            <a:avLst/>
          </a:prstGeom>
        </p:spPr>
      </p:pic>
      <p:sp>
        <p:nvSpPr>
          <p:cNvPr id="5" name="ChapNumTitle">
            <a:extLst>
              <a:ext uri="{FF2B5EF4-FFF2-40B4-BE49-F238E27FC236}">
                <a16:creationId xmlns:a16="http://schemas.microsoft.com/office/drawing/2014/main" id="{EC12F49B-6FEB-1D29-F1C3-E2420BCB6D0C}"/>
              </a:ext>
            </a:extLst>
          </p:cNvPr>
          <p:cNvSpPr txBox="1">
            <a:spLocks/>
          </p:cNvSpPr>
          <p:nvPr/>
        </p:nvSpPr>
        <p:spPr>
          <a:xfrm>
            <a:off x="97301" y="738328"/>
            <a:ext cx="1810327" cy="1516141"/>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r>
              <a:rPr lang="en-US" sz="2800" cap="none" dirty="0">
                <a:solidFill>
                  <a:schemeClr val="tx1"/>
                </a:solidFill>
                <a:latin typeface="+mn-lt"/>
              </a:rPr>
              <a:t>Voting by county (</a:t>
            </a:r>
            <a:r>
              <a:rPr lang="en-US" sz="2800" cap="none" dirty="0">
                <a:solidFill>
                  <a:schemeClr val="tx1"/>
                </a:solidFill>
                <a:latin typeface="+mn-lt"/>
                <a:hlinkClick r:id="rId3"/>
              </a:rPr>
              <a:t>2024</a:t>
            </a:r>
            <a:r>
              <a:rPr lang="en-US" sz="2800" cap="none" dirty="0">
                <a:solidFill>
                  <a:schemeClr val="tx1"/>
                </a:solidFill>
                <a:latin typeface="+mn-lt"/>
              </a:rPr>
              <a:t>) Looks pretty red, yes?</a:t>
            </a:r>
          </a:p>
        </p:txBody>
      </p:sp>
      <p:sp>
        <p:nvSpPr>
          <p:cNvPr id="2" name="BkTitle">
            <a:extLst>
              <a:ext uri="{FF2B5EF4-FFF2-40B4-BE49-F238E27FC236}">
                <a16:creationId xmlns:a16="http://schemas.microsoft.com/office/drawing/2014/main" id="{F6ACBEAF-5A1A-11D5-B970-C3182C37080F}"/>
              </a:ext>
            </a:extLst>
          </p:cNvPr>
          <p:cNvSpPr>
            <a:spLocks noGrp="1"/>
          </p:cNvSpPr>
          <p:nvPr>
            <p:ph type="title" idx="4294967295"/>
          </p:nvPr>
        </p:nvSpPr>
        <p:spPr>
          <a:xfrm>
            <a:off x="0" y="3"/>
            <a:ext cx="12192000" cy="815544"/>
          </a:xfrm>
        </p:spPr>
        <p:txBody>
          <a:bodyPr>
            <a:noAutofit/>
          </a:bodyPr>
          <a:lstStyle/>
          <a:p>
            <a:pPr algn="ctr"/>
            <a:r>
              <a:rPr lang="en-US" sz="3000" b="1" dirty="0">
                <a:solidFill>
                  <a:srgbClr val="FF0000"/>
                </a:solidFill>
              </a:rPr>
              <a:t>Don’t be fooled by the propaganda.  Maps look red, but land doesn’t vote.</a:t>
            </a:r>
          </a:p>
        </p:txBody>
      </p:sp>
      <p:sp>
        <p:nvSpPr>
          <p:cNvPr id="8" name="TextBox 7">
            <a:extLst>
              <a:ext uri="{FF2B5EF4-FFF2-40B4-BE49-F238E27FC236}">
                <a16:creationId xmlns:a16="http://schemas.microsoft.com/office/drawing/2014/main" id="{43D2E600-E9CB-DD17-7EEA-921313882044}"/>
              </a:ext>
            </a:extLst>
          </p:cNvPr>
          <p:cNvSpPr txBox="1"/>
          <p:nvPr/>
        </p:nvSpPr>
        <p:spPr>
          <a:xfrm>
            <a:off x="177322" y="5307258"/>
            <a:ext cx="3673366" cy="1384995"/>
          </a:xfrm>
          <a:prstGeom prst="rect">
            <a:avLst/>
          </a:prstGeom>
          <a:noFill/>
        </p:spPr>
        <p:txBody>
          <a:bodyPr wrap="square" rtlCol="0">
            <a:spAutoFit/>
          </a:bodyPr>
          <a:lstStyle/>
          <a:p>
            <a:r>
              <a:rPr lang="en-US" sz="2800" dirty="0"/>
              <a:t>Until you weight it by population (</a:t>
            </a:r>
            <a:r>
              <a:rPr lang="en-US" sz="2800" dirty="0">
                <a:hlinkClick r:id="rId4"/>
              </a:rPr>
              <a:t>2020</a:t>
            </a:r>
            <a:r>
              <a:rPr lang="en-US" sz="2800" dirty="0"/>
              <a:t>).  Looks much bluer, no?</a:t>
            </a:r>
          </a:p>
        </p:txBody>
      </p:sp>
      <p:pic>
        <p:nvPicPr>
          <p:cNvPr id="10" name="Picture 9" descr="A map of the united states&#10;&#10;Description automatically generated">
            <a:extLst>
              <a:ext uri="{FF2B5EF4-FFF2-40B4-BE49-F238E27FC236}">
                <a16:creationId xmlns:a16="http://schemas.microsoft.com/office/drawing/2014/main" id="{0CA9ED26-9CEE-A571-A0C5-97072D03E3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19600" y="815547"/>
            <a:ext cx="7772400" cy="5825174"/>
          </a:xfrm>
          <a:prstGeom prst="rect">
            <a:avLst/>
          </a:prstGeom>
        </p:spPr>
      </p:pic>
    </p:spTree>
    <p:extLst>
      <p:ext uri="{BB962C8B-B14F-4D97-AF65-F5344CB8AC3E}">
        <p14:creationId xmlns:p14="http://schemas.microsoft.com/office/powerpoint/2010/main" val="1141056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ssolv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NumTitle"/>
          <p:cNvSpPr txBox="1">
            <a:spLocks/>
          </p:cNvSpPr>
          <p:nvPr/>
        </p:nvSpPr>
        <p:spPr>
          <a:xfrm>
            <a:off x="0" y="485797"/>
            <a:ext cx="12192000" cy="6372203"/>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marL="342900" indent="-342900">
              <a:buFont typeface="Arial" panose="020B0604020202020204" pitchFamily="34" charset="0"/>
              <a:buChar char="•"/>
            </a:pPr>
            <a:r>
              <a:rPr lang="en-US" sz="3200" cap="none" dirty="0">
                <a:solidFill>
                  <a:schemeClr val="tx1"/>
                </a:solidFill>
                <a:latin typeface="+mn-lt"/>
              </a:rPr>
              <a:t>Trump won.  But it was a slender win, and not a majority.</a:t>
            </a:r>
          </a:p>
          <a:p>
            <a:pPr marL="342900" indent="-342900">
              <a:buFont typeface="Arial" panose="020B0604020202020204" pitchFamily="34" charset="0"/>
              <a:buChar char="•"/>
            </a:pPr>
            <a:r>
              <a:rPr lang="en-US" sz="3200" cap="none" dirty="0">
                <a:solidFill>
                  <a:srgbClr val="0070C0"/>
                </a:solidFill>
                <a:latin typeface="+mn-lt"/>
              </a:rPr>
              <a:t>The Senate is firmly GOP, but only by 53-47. Not Filibuster-proof. </a:t>
            </a:r>
          </a:p>
          <a:p>
            <a:pPr marL="342900" indent="-342900">
              <a:buFont typeface="Arial" panose="020B0604020202020204" pitchFamily="34" charset="0"/>
              <a:buChar char="•"/>
            </a:pPr>
            <a:r>
              <a:rPr lang="en-US" sz="3200" cap="none" dirty="0">
                <a:solidFill>
                  <a:schemeClr val="tx1"/>
                </a:solidFill>
                <a:latin typeface="+mn-lt"/>
              </a:rPr>
              <a:t>The House is slenderly GOP at 220 to 215 seats.  But that means the GOP </a:t>
            </a:r>
            <a:r>
              <a:rPr lang="en-US" sz="3200" i="1" cap="none" dirty="0">
                <a:solidFill>
                  <a:schemeClr val="tx1"/>
                </a:solidFill>
                <a:latin typeface="+mn-lt"/>
              </a:rPr>
              <a:t>lost</a:t>
            </a:r>
            <a:r>
              <a:rPr lang="en-US" sz="3200" cap="none" dirty="0">
                <a:solidFill>
                  <a:schemeClr val="tx1"/>
                </a:solidFill>
                <a:latin typeface="+mn-lt"/>
              </a:rPr>
              <a:t> one seat from last time (221).  And for a few months before special elections replace Trump Cabinet picks from House, it will be </a:t>
            </a:r>
            <a:r>
              <a:rPr lang="en-US" sz="3200" b="1" u="sng" cap="none" dirty="0">
                <a:solidFill>
                  <a:schemeClr val="tx1"/>
                </a:solidFill>
                <a:latin typeface="+mn-lt"/>
              </a:rPr>
              <a:t>217</a:t>
            </a:r>
            <a:r>
              <a:rPr lang="en-US" sz="3200" cap="none" dirty="0">
                <a:solidFill>
                  <a:schemeClr val="tx1"/>
                </a:solidFill>
                <a:latin typeface="+mn-lt"/>
              </a:rPr>
              <a:t> to 215.  </a:t>
            </a:r>
          </a:p>
          <a:p>
            <a:pPr marL="342900" indent="-342900">
              <a:buFont typeface="Arial" panose="020B0604020202020204" pitchFamily="34" charset="0"/>
              <a:buChar char="•"/>
            </a:pPr>
            <a:r>
              <a:rPr lang="en-US" sz="3200" cap="none" dirty="0">
                <a:solidFill>
                  <a:srgbClr val="0070C0"/>
                </a:solidFill>
                <a:latin typeface="+mn-lt"/>
              </a:rPr>
              <a:t>That’s even more slender a margin, the narrowest since both the Senate &amp; House became popularly elected in 1919.  Only </a:t>
            </a:r>
            <a:r>
              <a:rPr lang="en-US" sz="3200" b="1" u="sng" cap="none" dirty="0">
                <a:solidFill>
                  <a:srgbClr val="0070C0"/>
                </a:solidFill>
                <a:latin typeface="+mn-lt"/>
              </a:rPr>
              <a:t>one</a:t>
            </a:r>
            <a:r>
              <a:rPr lang="en-US" sz="3200" cap="none" dirty="0">
                <a:solidFill>
                  <a:srgbClr val="0070C0"/>
                </a:solidFill>
                <a:latin typeface="+mn-lt"/>
              </a:rPr>
              <a:t> GOP rep has to flip.</a:t>
            </a:r>
          </a:p>
          <a:p>
            <a:pPr marL="342900" indent="-342900">
              <a:buFont typeface="Arial" panose="020B0604020202020204" pitchFamily="34" charset="0"/>
              <a:buChar char="•"/>
            </a:pPr>
            <a:r>
              <a:rPr lang="en-US" sz="3200" cap="none" dirty="0">
                <a:solidFill>
                  <a:schemeClr val="tx1"/>
                </a:solidFill>
                <a:latin typeface="+mn-lt"/>
              </a:rPr>
              <a:t>So there is no overwhelming mandate for MAGA to do whatever it wants.</a:t>
            </a:r>
          </a:p>
          <a:p>
            <a:pPr marL="342900" indent="-342900">
              <a:buFont typeface="Arial" panose="020B0604020202020204" pitchFamily="34" charset="0"/>
              <a:buChar char="•"/>
            </a:pPr>
            <a:r>
              <a:rPr lang="en-US" sz="3200" cap="none" dirty="0">
                <a:solidFill>
                  <a:srgbClr val="0070C0"/>
                </a:solidFill>
                <a:highlight>
                  <a:srgbClr val="FFFF00"/>
                </a:highlight>
                <a:latin typeface="+mn-lt"/>
              </a:rPr>
              <a:t>America is now a 50-50 country, and this time the global anti-incumbent movement removed the party from office by only 7%.  </a:t>
            </a:r>
          </a:p>
          <a:p>
            <a:pPr marL="342900" indent="-342900">
              <a:buFont typeface="Arial" panose="020B0604020202020204" pitchFamily="34" charset="0"/>
              <a:buChar char="•"/>
            </a:pPr>
            <a:r>
              <a:rPr lang="en-US" sz="3200" cap="none" dirty="0">
                <a:solidFill>
                  <a:schemeClr val="tx1"/>
                </a:solidFill>
                <a:latin typeface="+mn-lt"/>
              </a:rPr>
              <a:t>Not necessarily because they were Dem.  But because the Dems were unlucky enough to be the ones in office.  But in America, 7% is enough for all swing states to flip and hand the GOP a big-looking EC victory.</a:t>
            </a:r>
            <a:endParaRPr lang="en-US" sz="3200" cap="none" dirty="0">
              <a:solidFill>
                <a:srgbClr val="0070C0"/>
              </a:solidFill>
              <a:latin typeface="+mn-lt"/>
            </a:endParaRPr>
          </a:p>
        </p:txBody>
      </p:sp>
      <p:sp>
        <p:nvSpPr>
          <p:cNvPr id="2" name="BkTitle">
            <a:extLst>
              <a:ext uri="{FF2B5EF4-FFF2-40B4-BE49-F238E27FC236}">
                <a16:creationId xmlns:a16="http://schemas.microsoft.com/office/drawing/2014/main" id="{B60C6780-29ED-473A-A5FD-1B98D4A93980}"/>
              </a:ext>
            </a:extLst>
          </p:cNvPr>
          <p:cNvSpPr>
            <a:spLocks noGrp="1"/>
          </p:cNvSpPr>
          <p:nvPr>
            <p:ph type="title" idx="4294967295"/>
          </p:nvPr>
        </p:nvSpPr>
        <p:spPr>
          <a:xfrm>
            <a:off x="1524000" y="1"/>
            <a:ext cx="9144000" cy="659218"/>
          </a:xfrm>
        </p:spPr>
        <p:txBody>
          <a:bodyPr anchor="ctr">
            <a:normAutofit/>
          </a:bodyPr>
          <a:lstStyle/>
          <a:p>
            <a:pPr algn="ctr"/>
            <a:r>
              <a:rPr lang="en-US" sz="4000" b="1" dirty="0">
                <a:solidFill>
                  <a:srgbClr val="FF0000"/>
                </a:solidFill>
                <a:latin typeface="+mn-lt"/>
              </a:rPr>
              <a:t>The point is this:</a:t>
            </a:r>
          </a:p>
        </p:txBody>
      </p:sp>
    </p:spTree>
    <p:extLst>
      <p:ext uri="{BB962C8B-B14F-4D97-AF65-F5344CB8AC3E}">
        <p14:creationId xmlns:p14="http://schemas.microsoft.com/office/powerpoint/2010/main" val="2055521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E5BC02-E0E4-974D-ACB0-F38580134629}"/>
              </a:ext>
            </a:extLst>
          </p:cNvPr>
          <p:cNvSpPr txBox="1"/>
          <p:nvPr/>
        </p:nvSpPr>
        <p:spPr>
          <a:xfrm>
            <a:off x="7745506" y="457200"/>
            <a:ext cx="4047714" cy="5792471"/>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5400" i="1" dirty="0">
                <a:latin typeface="+mj-lt"/>
                <a:ea typeface="+mj-ea"/>
                <a:cs typeface="+mj-cs"/>
              </a:rPr>
              <a:t>I hope you got something out of this presentation! </a:t>
            </a:r>
          </a:p>
        </p:txBody>
      </p:sp>
      <p:sp>
        <p:nvSpPr>
          <p:cNvPr id="10" name="Freeform: Shape 9">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221925164"/>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23198</TotalTime>
  <Words>1651</Words>
  <Application>Microsoft Macintosh PowerPoint</Application>
  <PresentationFormat>Widescreen</PresentationFormat>
  <Paragraphs>86</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How to access embedded links in Powerpoint slides</vt:lpstr>
      <vt:lpstr>Greetings from Washington DC!</vt:lpstr>
      <vt:lpstr> 2024 US Election Results  Thoughts on Trump’s overblown mandate. From Debito Arudou, Ph.D. </vt:lpstr>
      <vt:lpstr>Analysis:  A clear mandate?</vt:lpstr>
      <vt:lpstr>Upfront:  The 2024 Election Results</vt:lpstr>
      <vt:lpstr>Downballot:  The Senate Results</vt:lpstr>
      <vt:lpstr>Downballot 2:  The House of Reps Results</vt:lpstr>
      <vt:lpstr>Analysis:  A clear mandate?</vt:lpstr>
      <vt:lpstr>Did Trump have an “overwhelming” win?  No.</vt:lpstr>
      <vt:lpstr>Hillary won by a wider margin in 2016 than Trump did in 2024</vt:lpstr>
      <vt:lpstr>PowerPoint Presentation</vt:lpstr>
      <vt:lpstr>A counter theory:  The US is a 50-50 country.  Slight vote shifts matter</vt:lpstr>
      <vt:lpstr>In ALL democracies, the incumbents lost elections in 2024</vt:lpstr>
      <vt:lpstr>Yes, red shift. An average of only 7%. But 7% will swing whole states in EC.</vt:lpstr>
      <vt:lpstr>Turnout was down.  Except where it counted.</vt:lpstr>
      <vt:lpstr>Don’t be fooled by the propaganda.  Maps look red, but land doesn’t vote.</vt:lpstr>
      <vt:lpstr>The point is this: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IR of Asia</dc:title>
  <dc:creator>Brenden Bliss, M.A.</dc:creator>
  <cp:lastModifiedBy>Beamer, Debito A</cp:lastModifiedBy>
  <cp:revision>483</cp:revision>
  <cp:lastPrinted>2018-03-12T22:20:20Z</cp:lastPrinted>
  <dcterms:created xsi:type="dcterms:W3CDTF">2017-08-23T22:00:36Z</dcterms:created>
  <dcterms:modified xsi:type="dcterms:W3CDTF">2025-01-20T22:46:29Z</dcterms:modified>
</cp:coreProperties>
</file>